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3" r:id="rId1"/>
  </p:sldMasterIdLst>
  <p:sldIdLst>
    <p:sldId id="262" r:id="rId2"/>
    <p:sldId id="257" r:id="rId3"/>
    <p:sldId id="259" r:id="rId4"/>
    <p:sldId id="261" r:id="rId5"/>
    <p:sldId id="258" r:id="rId6"/>
    <p:sldId id="291" r:id="rId7"/>
    <p:sldId id="292" r:id="rId8"/>
    <p:sldId id="313" r:id="rId9"/>
    <p:sldId id="309" r:id="rId10"/>
    <p:sldId id="312" r:id="rId11"/>
    <p:sldId id="310" r:id="rId12"/>
    <p:sldId id="311" r:id="rId13"/>
    <p:sldId id="256" r:id="rId14"/>
    <p:sldId id="264" r:id="rId15"/>
    <p:sldId id="265" r:id="rId16"/>
    <p:sldId id="269" r:id="rId17"/>
    <p:sldId id="270" r:id="rId18"/>
    <p:sldId id="271" r:id="rId19"/>
    <p:sldId id="272" r:id="rId20"/>
    <p:sldId id="273" r:id="rId21"/>
    <p:sldId id="274" r:id="rId22"/>
    <p:sldId id="275" r:id="rId23"/>
    <p:sldId id="276" r:id="rId24"/>
    <p:sldId id="279" r:id="rId25"/>
    <p:sldId id="280" r:id="rId26"/>
    <p:sldId id="281" r:id="rId27"/>
    <p:sldId id="283" r:id="rId28"/>
    <p:sldId id="285" r:id="rId29"/>
    <p:sldId id="287" r:id="rId30"/>
    <p:sldId id="288" r:id="rId31"/>
    <p:sldId id="289" r:id="rId32"/>
    <p:sldId id="293" r:id="rId33"/>
    <p:sldId id="294" r:id="rId34"/>
    <p:sldId id="298" r:id="rId35"/>
    <p:sldId id="299" r:id="rId36"/>
    <p:sldId id="300" r:id="rId37"/>
    <p:sldId id="325" r:id="rId38"/>
    <p:sldId id="326" r:id="rId39"/>
    <p:sldId id="327" r:id="rId40"/>
    <p:sldId id="328" r:id="rId41"/>
    <p:sldId id="330" r:id="rId42"/>
    <p:sldId id="332" r:id="rId43"/>
    <p:sldId id="333" r:id="rId44"/>
    <p:sldId id="334" r:id="rId45"/>
    <p:sldId id="336" r:id="rId46"/>
    <p:sldId id="339" r:id="rId47"/>
    <p:sldId id="340" r:id="rId48"/>
    <p:sldId id="341" r:id="rId49"/>
    <p:sldId id="342" r:id="rId50"/>
    <p:sldId id="345" r:id="rId51"/>
    <p:sldId id="349" r:id="rId52"/>
    <p:sldId id="350" r:id="rId53"/>
    <p:sldId id="352" r:id="rId54"/>
    <p:sldId id="354" r:id="rId55"/>
    <p:sldId id="355" r:id="rId56"/>
    <p:sldId id="356" r:id="rId57"/>
    <p:sldId id="357" r:id="rId58"/>
    <p:sldId id="358" r:id="rId59"/>
    <p:sldId id="302" r:id="rId60"/>
    <p:sldId id="303" r:id="rId61"/>
    <p:sldId id="305" r:id="rId62"/>
    <p:sldId id="315" r:id="rId63"/>
    <p:sldId id="316" r:id="rId6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1" autoAdjust="0"/>
    <p:restoredTop sz="94618" autoAdjust="0"/>
  </p:normalViewPr>
  <p:slideViewPr>
    <p:cSldViewPr snapToGrid="0">
      <p:cViewPr varScale="1">
        <p:scale>
          <a:sx n="68" d="100"/>
          <a:sy n="68" d="100"/>
        </p:scale>
        <p:origin x="6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pt-PT"/>
              <a:t>Clique para editar o estilo de título do Modelo Global</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endParaRPr lang="en-US" dirty="0"/>
          </a:p>
        </p:txBody>
      </p:sp>
      <p:sp>
        <p:nvSpPr>
          <p:cNvPr id="4" name="Date Placeholder 3"/>
          <p:cNvSpPr>
            <a:spLocks noGrp="1"/>
          </p:cNvSpPr>
          <p:nvPr>
            <p:ph type="dt" sz="half" idx="10"/>
          </p:nvPr>
        </p:nvSpPr>
        <p:spPr/>
        <p:txBody>
          <a:bodyPr/>
          <a:lstStyle/>
          <a:p>
            <a:fld id="{9CE819A8-4C41-40BE-93C0-6478A3D491A4}" type="datetimeFigureOut">
              <a:rPr lang="pt-PT" smtClean="0"/>
              <a:t>20/03/2024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rIns="45720"/>
          <a:lstStyle/>
          <a:p>
            <a:fld id="{8EF6F27D-FF9F-44F0-9B2B-583FB60AC335}" type="slidenum">
              <a:rPr lang="pt-PT" smtClean="0"/>
              <a:t>‹nº›</a:t>
            </a:fld>
            <a:endParaRPr lang="pt-PT"/>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564371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9CE819A8-4C41-40BE-93C0-6478A3D491A4}" type="datetimeFigureOut">
              <a:rPr lang="pt-PT" smtClean="0"/>
              <a:t>20/03/2024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8EF6F27D-FF9F-44F0-9B2B-583FB60AC335}" type="slidenum">
              <a:rPr lang="pt-PT" smtClean="0"/>
              <a:t>‹nº›</a:t>
            </a:fld>
            <a:endParaRPr lang="pt-PT"/>
          </a:p>
        </p:txBody>
      </p:sp>
    </p:spTree>
    <p:extLst>
      <p:ext uri="{BB962C8B-B14F-4D97-AF65-F5344CB8AC3E}">
        <p14:creationId xmlns:p14="http://schemas.microsoft.com/office/powerpoint/2010/main" val="207156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pt-PT"/>
              <a:t>Clique para editar o estilo de título do Modelo Global</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9CE819A8-4C41-40BE-93C0-6478A3D491A4}" type="datetimeFigureOut">
              <a:rPr lang="pt-PT" smtClean="0"/>
              <a:t>20/03/2024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8EF6F27D-FF9F-44F0-9B2B-583FB60AC335}" type="slidenum">
              <a:rPr lang="pt-PT" smtClean="0"/>
              <a:t>‹nº›</a:t>
            </a:fld>
            <a:endParaRPr lang="pt-PT"/>
          </a:p>
        </p:txBody>
      </p:sp>
    </p:spTree>
    <p:extLst>
      <p:ext uri="{BB962C8B-B14F-4D97-AF65-F5344CB8AC3E}">
        <p14:creationId xmlns:p14="http://schemas.microsoft.com/office/powerpoint/2010/main" val="220577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to">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Content Placeholder 2"/>
          <p:cNvSpPr>
            <a:spLocks noGrp="1"/>
          </p:cNvSpPr>
          <p:nvPr>
            <p:ph idx="1"/>
          </p:nvPr>
        </p:nvSpPr>
        <p:spPr/>
        <p:txBody>
          <a:bodyPr anchor="ct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Date Placeholder 3"/>
          <p:cNvSpPr>
            <a:spLocks noGrp="1"/>
          </p:cNvSpPr>
          <p:nvPr>
            <p:ph type="dt" sz="half" idx="10"/>
          </p:nvPr>
        </p:nvSpPr>
        <p:spPr/>
        <p:txBody>
          <a:bodyPr/>
          <a:lstStyle/>
          <a:p>
            <a:fld id="{9CE819A8-4C41-40BE-93C0-6478A3D491A4}" type="datetimeFigureOut">
              <a:rPr lang="pt-PT" smtClean="0"/>
              <a:t>20/03/2024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8EF6F27D-FF9F-44F0-9B2B-583FB60AC335}" type="slidenum">
              <a:rPr lang="pt-PT" smtClean="0"/>
              <a:t>‹nº›</a:t>
            </a:fld>
            <a:endParaRPr lang="pt-PT"/>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452992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pt-PT"/>
              <a:t>Clique para editar o estilo de título do Modelo Global</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PT"/>
              <a:t>Editar os estilos de texto do Modelo Global</a:t>
            </a:r>
          </a:p>
        </p:txBody>
      </p:sp>
      <p:sp>
        <p:nvSpPr>
          <p:cNvPr id="4" name="Date Placeholder 3"/>
          <p:cNvSpPr>
            <a:spLocks noGrp="1"/>
          </p:cNvSpPr>
          <p:nvPr>
            <p:ph type="dt" sz="half" idx="10"/>
          </p:nvPr>
        </p:nvSpPr>
        <p:spPr/>
        <p:txBody>
          <a:bodyPr/>
          <a:lstStyle/>
          <a:p>
            <a:fld id="{9CE819A8-4C41-40BE-93C0-6478A3D491A4}" type="datetimeFigureOut">
              <a:rPr lang="pt-PT" smtClean="0"/>
              <a:t>20/03/2024</a:t>
            </a:fld>
            <a:endParaRPr lang="pt-PT"/>
          </a:p>
        </p:txBody>
      </p:sp>
      <p:sp>
        <p:nvSpPr>
          <p:cNvPr id="5" name="Footer Placeholder 4"/>
          <p:cNvSpPr>
            <a:spLocks noGrp="1"/>
          </p:cNvSpPr>
          <p:nvPr>
            <p:ph type="ftr" sz="quarter" idx="11"/>
          </p:nvPr>
        </p:nvSpPr>
        <p:spPr/>
        <p:txBody>
          <a:bodyPr/>
          <a:lstStyle/>
          <a:p>
            <a:endParaRPr lang="pt-PT"/>
          </a:p>
        </p:txBody>
      </p:sp>
      <p:sp>
        <p:nvSpPr>
          <p:cNvPr id="6" name="Slide Number Placeholder 5"/>
          <p:cNvSpPr>
            <a:spLocks noGrp="1"/>
          </p:cNvSpPr>
          <p:nvPr>
            <p:ph type="sldNum" sz="quarter" idx="12"/>
          </p:nvPr>
        </p:nvSpPr>
        <p:spPr/>
        <p:txBody>
          <a:bodyPr/>
          <a:lstStyle/>
          <a:p>
            <a:fld id="{8EF6F27D-FF9F-44F0-9B2B-583FB60AC335}" type="slidenum">
              <a:rPr lang="pt-PT" smtClean="0"/>
              <a:t>‹nº›</a:t>
            </a:fld>
            <a:endParaRPr lang="pt-PT"/>
          </a:p>
        </p:txBody>
      </p:sp>
    </p:spTree>
    <p:extLst>
      <p:ext uri="{BB962C8B-B14F-4D97-AF65-F5344CB8AC3E}">
        <p14:creationId xmlns:p14="http://schemas.microsoft.com/office/powerpoint/2010/main" val="1959502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pt-PT"/>
              <a:t>Clique para editar o estilo de título do Modelo Global</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Date Placeholder 4"/>
          <p:cNvSpPr>
            <a:spLocks noGrp="1"/>
          </p:cNvSpPr>
          <p:nvPr>
            <p:ph type="dt" sz="half" idx="10"/>
          </p:nvPr>
        </p:nvSpPr>
        <p:spPr/>
        <p:txBody>
          <a:bodyPr/>
          <a:lstStyle/>
          <a:p>
            <a:fld id="{9CE819A8-4C41-40BE-93C0-6478A3D491A4}" type="datetimeFigureOut">
              <a:rPr lang="pt-PT" smtClean="0"/>
              <a:t>20/03/2024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8EF6F27D-FF9F-44F0-9B2B-583FB60AC335}" type="slidenum">
              <a:rPr lang="pt-PT" smtClean="0"/>
              <a:t>‹nº›</a:t>
            </a:fld>
            <a:endParaRPr lang="pt-PT"/>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57743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4" name="Content Placeholder 3"/>
          <p:cNvSpPr>
            <a:spLocks noGrp="1"/>
          </p:cNvSpPr>
          <p:nvPr>
            <p:ph sz="half" idx="2"/>
          </p:nvPr>
        </p:nvSpPr>
        <p:spPr>
          <a:xfrm>
            <a:off x="2609285" y="2851331"/>
            <a:ext cx="3893623" cy="3071434"/>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Editar os estilos de texto do Modelo Global</a:t>
            </a:r>
          </a:p>
        </p:txBody>
      </p:sp>
      <p:sp>
        <p:nvSpPr>
          <p:cNvPr id="6" name="Content Placeholder 5"/>
          <p:cNvSpPr>
            <a:spLocks noGrp="1"/>
          </p:cNvSpPr>
          <p:nvPr>
            <p:ph sz="quarter" idx="4"/>
          </p:nvPr>
        </p:nvSpPr>
        <p:spPr>
          <a:xfrm>
            <a:off x="6666635" y="2851331"/>
            <a:ext cx="3899798" cy="3071434"/>
          </a:xfrm>
        </p:spPr>
        <p:txBody>
          <a:bodyP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7" name="Date Placeholder 6"/>
          <p:cNvSpPr>
            <a:spLocks noGrp="1"/>
          </p:cNvSpPr>
          <p:nvPr>
            <p:ph type="dt" sz="half" idx="10"/>
          </p:nvPr>
        </p:nvSpPr>
        <p:spPr/>
        <p:txBody>
          <a:bodyPr/>
          <a:lstStyle/>
          <a:p>
            <a:fld id="{9CE819A8-4C41-40BE-93C0-6478A3D491A4}" type="datetimeFigureOut">
              <a:rPr lang="pt-PT" smtClean="0"/>
              <a:t>20/03/2024</a:t>
            </a:fld>
            <a:endParaRPr lang="pt-PT"/>
          </a:p>
        </p:txBody>
      </p:sp>
      <p:sp>
        <p:nvSpPr>
          <p:cNvPr id="8" name="Footer Placeholder 7"/>
          <p:cNvSpPr>
            <a:spLocks noGrp="1"/>
          </p:cNvSpPr>
          <p:nvPr>
            <p:ph type="ftr" sz="quarter" idx="11"/>
          </p:nvPr>
        </p:nvSpPr>
        <p:spPr/>
        <p:txBody>
          <a:bodyPr/>
          <a:lstStyle/>
          <a:p>
            <a:endParaRPr lang="pt-PT"/>
          </a:p>
        </p:txBody>
      </p:sp>
      <p:sp>
        <p:nvSpPr>
          <p:cNvPr id="9" name="Slide Number Placeholder 8"/>
          <p:cNvSpPr>
            <a:spLocks noGrp="1"/>
          </p:cNvSpPr>
          <p:nvPr>
            <p:ph type="sldNum" sz="quarter" idx="12"/>
          </p:nvPr>
        </p:nvSpPr>
        <p:spPr/>
        <p:txBody>
          <a:bodyPr/>
          <a:lstStyle/>
          <a:p>
            <a:fld id="{8EF6F27D-FF9F-44F0-9B2B-583FB60AC335}" type="slidenum">
              <a:rPr lang="pt-PT" smtClean="0"/>
              <a:t>‹nº›</a:t>
            </a:fld>
            <a:endParaRPr lang="pt-PT"/>
          </a:p>
        </p:txBody>
      </p:sp>
    </p:spTree>
    <p:extLst>
      <p:ext uri="{BB962C8B-B14F-4D97-AF65-F5344CB8AC3E}">
        <p14:creationId xmlns:p14="http://schemas.microsoft.com/office/powerpoint/2010/main" val="359761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pt-PT"/>
              <a:t>Clique para editar o estilo de título do Modelo Global</a:t>
            </a:r>
            <a:endParaRPr lang="en-US" dirty="0"/>
          </a:p>
        </p:txBody>
      </p:sp>
      <p:sp>
        <p:nvSpPr>
          <p:cNvPr id="3" name="Date Placeholder 2"/>
          <p:cNvSpPr>
            <a:spLocks noGrp="1"/>
          </p:cNvSpPr>
          <p:nvPr>
            <p:ph type="dt" sz="half" idx="10"/>
          </p:nvPr>
        </p:nvSpPr>
        <p:spPr/>
        <p:txBody>
          <a:bodyPr/>
          <a:lstStyle/>
          <a:p>
            <a:fld id="{9CE819A8-4C41-40BE-93C0-6478A3D491A4}" type="datetimeFigureOut">
              <a:rPr lang="pt-PT" smtClean="0"/>
              <a:t>20/03/2024</a:t>
            </a:fld>
            <a:endParaRPr lang="pt-PT"/>
          </a:p>
        </p:txBody>
      </p:sp>
      <p:sp>
        <p:nvSpPr>
          <p:cNvPr id="4" name="Footer Placeholder 3"/>
          <p:cNvSpPr>
            <a:spLocks noGrp="1"/>
          </p:cNvSpPr>
          <p:nvPr>
            <p:ph type="ftr" sz="quarter" idx="11"/>
          </p:nvPr>
        </p:nvSpPr>
        <p:spPr/>
        <p:txBody>
          <a:bodyPr/>
          <a:lstStyle/>
          <a:p>
            <a:endParaRPr lang="pt-PT"/>
          </a:p>
        </p:txBody>
      </p:sp>
      <p:sp>
        <p:nvSpPr>
          <p:cNvPr id="5" name="Slide Number Placeholder 4"/>
          <p:cNvSpPr>
            <a:spLocks noGrp="1"/>
          </p:cNvSpPr>
          <p:nvPr>
            <p:ph type="sldNum" sz="quarter" idx="12"/>
          </p:nvPr>
        </p:nvSpPr>
        <p:spPr/>
        <p:txBody>
          <a:bodyPr/>
          <a:lstStyle/>
          <a:p>
            <a:fld id="{8EF6F27D-FF9F-44F0-9B2B-583FB60AC335}" type="slidenum">
              <a:rPr lang="pt-PT" smtClean="0"/>
              <a:t>‹nº›</a:t>
            </a:fld>
            <a:endParaRPr lang="pt-PT"/>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451603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CE819A8-4C41-40BE-93C0-6478A3D491A4}" type="datetimeFigureOut">
              <a:rPr lang="pt-PT" smtClean="0"/>
              <a:t>20/03/2024</a:t>
            </a:fld>
            <a:endParaRPr lang="pt-PT"/>
          </a:p>
        </p:txBody>
      </p:sp>
      <p:sp>
        <p:nvSpPr>
          <p:cNvPr id="3" name="Footer Placeholder 2"/>
          <p:cNvSpPr>
            <a:spLocks noGrp="1"/>
          </p:cNvSpPr>
          <p:nvPr>
            <p:ph type="ftr" sz="quarter" idx="11"/>
          </p:nvPr>
        </p:nvSpPr>
        <p:spPr/>
        <p:txBody>
          <a:bodyPr/>
          <a:lstStyle/>
          <a:p>
            <a:endParaRPr lang="pt-PT"/>
          </a:p>
        </p:txBody>
      </p:sp>
      <p:sp>
        <p:nvSpPr>
          <p:cNvPr id="4" name="Slide Number Placeholder 3"/>
          <p:cNvSpPr>
            <a:spLocks noGrp="1"/>
          </p:cNvSpPr>
          <p:nvPr>
            <p:ph type="sldNum" sz="quarter" idx="12"/>
          </p:nvPr>
        </p:nvSpPr>
        <p:spPr/>
        <p:txBody>
          <a:bodyPr/>
          <a:lstStyle/>
          <a:p>
            <a:fld id="{8EF6F27D-FF9F-44F0-9B2B-583FB60AC335}" type="slidenum">
              <a:rPr lang="pt-PT" smtClean="0"/>
              <a:t>‹nº›</a:t>
            </a:fld>
            <a:endParaRPr lang="pt-PT"/>
          </a:p>
        </p:txBody>
      </p:sp>
    </p:spTree>
    <p:extLst>
      <p:ext uri="{BB962C8B-B14F-4D97-AF65-F5344CB8AC3E}">
        <p14:creationId xmlns:p14="http://schemas.microsoft.com/office/powerpoint/2010/main" val="106922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pt-PT"/>
              <a:t>Clique para editar o estilo de título do Modelo Global</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pt-PT"/>
              <a:t>Editar os estilos de texto do Modelo Global</a:t>
            </a:r>
          </a:p>
          <a:p>
            <a:pPr lvl="1"/>
            <a:r>
              <a:rPr lang="pt-PT"/>
              <a:t>Segundo nível</a:t>
            </a:r>
          </a:p>
          <a:p>
            <a:pPr lvl="2"/>
            <a:r>
              <a:rPr lang="pt-PT"/>
              <a:t>Terceiro nível</a:t>
            </a:r>
          </a:p>
          <a:p>
            <a:pPr lvl="3"/>
            <a:r>
              <a:rPr lang="pt-PT"/>
              <a:t>Quarto nível</a:t>
            </a:r>
          </a:p>
          <a:p>
            <a:pPr lvl="4"/>
            <a:r>
              <a:rPr lang="pt-PT"/>
              <a:t>Quinto nível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9CE819A8-4C41-40BE-93C0-6478A3D491A4}" type="datetimeFigureOut">
              <a:rPr lang="pt-PT" smtClean="0"/>
              <a:t>20/03/2024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8EF6F27D-FF9F-44F0-9B2B-583FB60AC335}" type="slidenum">
              <a:rPr lang="pt-PT" smtClean="0"/>
              <a:t>‹nº›</a:t>
            </a:fld>
            <a:endParaRPr lang="pt-PT"/>
          </a:p>
        </p:txBody>
      </p:sp>
    </p:spTree>
    <p:extLst>
      <p:ext uri="{BB962C8B-B14F-4D97-AF65-F5344CB8AC3E}">
        <p14:creationId xmlns:p14="http://schemas.microsoft.com/office/powerpoint/2010/main" val="3597316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PT"/>
              <a:t>Clique no ícone para adicionar uma imagem</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pt-PT"/>
              <a:t>Clique para editar o estilo de título do Modelo Global</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PT"/>
              <a:t>Editar os estilos de texto do Modelo Global</a:t>
            </a:r>
          </a:p>
        </p:txBody>
      </p:sp>
      <p:sp>
        <p:nvSpPr>
          <p:cNvPr id="5" name="Date Placeholder 4"/>
          <p:cNvSpPr>
            <a:spLocks noGrp="1"/>
          </p:cNvSpPr>
          <p:nvPr>
            <p:ph type="dt" sz="half" idx="10"/>
          </p:nvPr>
        </p:nvSpPr>
        <p:spPr/>
        <p:txBody>
          <a:bodyPr/>
          <a:lstStyle/>
          <a:p>
            <a:fld id="{9CE819A8-4C41-40BE-93C0-6478A3D491A4}" type="datetimeFigureOut">
              <a:rPr lang="pt-PT" smtClean="0"/>
              <a:t>20/03/2024</a:t>
            </a:fld>
            <a:endParaRPr lang="pt-PT"/>
          </a:p>
        </p:txBody>
      </p:sp>
      <p:sp>
        <p:nvSpPr>
          <p:cNvPr id="6" name="Footer Placeholder 5"/>
          <p:cNvSpPr>
            <a:spLocks noGrp="1"/>
          </p:cNvSpPr>
          <p:nvPr>
            <p:ph type="ftr" sz="quarter" idx="11"/>
          </p:nvPr>
        </p:nvSpPr>
        <p:spPr/>
        <p:txBody>
          <a:bodyPr/>
          <a:lstStyle/>
          <a:p>
            <a:endParaRPr lang="pt-PT"/>
          </a:p>
        </p:txBody>
      </p:sp>
      <p:sp>
        <p:nvSpPr>
          <p:cNvPr id="7" name="Slide Number Placeholder 6"/>
          <p:cNvSpPr>
            <a:spLocks noGrp="1"/>
          </p:cNvSpPr>
          <p:nvPr>
            <p:ph type="sldNum" sz="quarter" idx="12"/>
          </p:nvPr>
        </p:nvSpPr>
        <p:spPr/>
        <p:txBody>
          <a:bodyPr/>
          <a:lstStyle/>
          <a:p>
            <a:fld id="{8EF6F27D-FF9F-44F0-9B2B-583FB60AC335}" type="slidenum">
              <a:rPr lang="pt-PT" smtClean="0"/>
              <a:t>‹nº›</a:t>
            </a:fld>
            <a:endParaRPr lang="pt-PT"/>
          </a:p>
        </p:txBody>
      </p:sp>
    </p:spTree>
    <p:extLst>
      <p:ext uri="{BB962C8B-B14F-4D97-AF65-F5344CB8AC3E}">
        <p14:creationId xmlns:p14="http://schemas.microsoft.com/office/powerpoint/2010/main" val="3222372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pt-PT"/>
              <a:t>Clique para editar o estilo de título do Modelo Global</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9CE819A8-4C41-40BE-93C0-6478A3D491A4}" type="datetimeFigureOut">
              <a:rPr lang="pt-PT" smtClean="0"/>
              <a:t>20/03/2024</a:t>
            </a:fld>
            <a:endParaRPr lang="pt-PT"/>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endParaRPr lang="pt-PT"/>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8EF6F27D-FF9F-44F0-9B2B-583FB60AC335}" type="slidenum">
              <a:rPr lang="pt-PT" smtClean="0"/>
              <a:t>‹nº›</a:t>
            </a:fld>
            <a:endParaRPr lang="pt-PT"/>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4347610"/>
      </p:ext>
    </p:extLst>
  </p:cSld>
  <p:clrMap bg1="dk1" tx1="lt1" bg2="dk2"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Documentos%20ado&#231;&#245;es/Termo%20de%20responsabilidade%20ado&#231;&#227;o.docx"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9E72D8-EA07-449A-AF3E-EF98C047FE55}"/>
              </a:ext>
            </a:extLst>
          </p:cNvPr>
          <p:cNvSpPr>
            <a:spLocks noGrp="1"/>
          </p:cNvSpPr>
          <p:nvPr>
            <p:ph type="title"/>
          </p:nvPr>
        </p:nvSpPr>
        <p:spPr/>
        <p:txBody>
          <a:bodyPr/>
          <a:lstStyle/>
          <a:p>
            <a:r>
              <a:rPr lang="pt-PT" dirty="0">
                <a:latin typeface="Arial Black" panose="020B0A04020102020204" pitchFamily="34" charset="0"/>
              </a:rPr>
              <a:t>CROAC  do Município de Elvas</a:t>
            </a:r>
            <a:endParaRPr lang="pt-PT" dirty="0"/>
          </a:p>
        </p:txBody>
      </p:sp>
      <p:pic>
        <p:nvPicPr>
          <p:cNvPr id="6" name="Picture 2" descr="Ração para cachorro - Como escolher o tipo de alimento ideal">
            <a:extLst>
              <a:ext uri="{FF2B5EF4-FFF2-40B4-BE49-F238E27FC236}">
                <a16:creationId xmlns:a16="http://schemas.microsoft.com/office/drawing/2014/main" id="{066ADC2B-DABC-48AE-88E7-C441E63F863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18056" y="2052638"/>
            <a:ext cx="6906825" cy="399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0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B404D2-C43B-4990-8294-EE044AE6CA05}"/>
              </a:ext>
            </a:extLst>
          </p:cNvPr>
          <p:cNvSpPr>
            <a:spLocks noGrp="1"/>
          </p:cNvSpPr>
          <p:nvPr>
            <p:ph type="title"/>
          </p:nvPr>
        </p:nvSpPr>
        <p:spPr/>
        <p:txBody>
          <a:bodyPr/>
          <a:lstStyle/>
          <a:p>
            <a:pPr algn="ctr"/>
            <a:r>
              <a:rPr lang="pt-PT" b="1" dirty="0"/>
              <a:t>No caso de adoção de raças potencialmente perigosas</a:t>
            </a:r>
            <a:endParaRPr lang="pt-PT" dirty="0"/>
          </a:p>
        </p:txBody>
      </p:sp>
      <p:sp>
        <p:nvSpPr>
          <p:cNvPr id="3" name="Marcador de Posição de Conteúdo 2">
            <a:extLst>
              <a:ext uri="{FF2B5EF4-FFF2-40B4-BE49-F238E27FC236}">
                <a16:creationId xmlns:a16="http://schemas.microsoft.com/office/drawing/2014/main" id="{8ADF16D3-0B75-4D7F-8C43-3D585818463D}"/>
              </a:ext>
            </a:extLst>
          </p:cNvPr>
          <p:cNvSpPr>
            <a:spLocks noGrp="1"/>
          </p:cNvSpPr>
          <p:nvPr>
            <p:ph idx="1"/>
          </p:nvPr>
        </p:nvSpPr>
        <p:spPr/>
        <p:txBody>
          <a:bodyPr>
            <a:normAutofit lnSpcReduction="10000"/>
          </a:bodyPr>
          <a:lstStyle/>
          <a:p>
            <a:pPr lvl="0"/>
            <a:r>
              <a:rPr lang="pt-PT" dirty="0"/>
              <a:t>Seguro de responsabilidade civil para o animal, (capital mínimo 50.000,00€.);</a:t>
            </a:r>
          </a:p>
          <a:p>
            <a:pPr lvl="0"/>
            <a:r>
              <a:rPr lang="pt-PT" dirty="0"/>
              <a:t>Ter registo criminal anual do detentor, para o efeito;</a:t>
            </a:r>
          </a:p>
          <a:p>
            <a:pPr lvl="0"/>
            <a:r>
              <a:rPr lang="pt-PT" dirty="0"/>
              <a:t>Entregar termo de responsabilidade onde se declara conhecer a legislação, ter medidas de segurança no alojamento e historial de agressividade do animal;</a:t>
            </a:r>
          </a:p>
          <a:p>
            <a:r>
              <a:rPr lang="pt-PT" dirty="0"/>
              <a:t>Inscrição em  formação para detentores de cães perigosos ou potencialmente perigosos;</a:t>
            </a:r>
          </a:p>
          <a:p>
            <a:pPr lvl="0"/>
            <a:r>
              <a:rPr lang="pt-PT" dirty="0"/>
              <a:t>Esterilizar o animal.</a:t>
            </a:r>
          </a:p>
          <a:p>
            <a:endParaRPr lang="pt-PT" dirty="0"/>
          </a:p>
        </p:txBody>
      </p:sp>
    </p:spTree>
    <p:extLst>
      <p:ext uri="{BB962C8B-B14F-4D97-AF65-F5344CB8AC3E}">
        <p14:creationId xmlns:p14="http://schemas.microsoft.com/office/powerpoint/2010/main" val="420827547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898FF5-C319-4962-A46B-60E0360835C2}"/>
              </a:ext>
            </a:extLst>
          </p:cNvPr>
          <p:cNvSpPr>
            <a:spLocks noGrp="1"/>
          </p:cNvSpPr>
          <p:nvPr>
            <p:ph type="title"/>
          </p:nvPr>
        </p:nvSpPr>
        <p:spPr/>
        <p:txBody>
          <a:bodyPr/>
          <a:lstStyle/>
          <a:p>
            <a:pPr algn="ctr"/>
            <a:r>
              <a:rPr lang="pt-PT" b="1" dirty="0"/>
              <a:t>No caso de adoção de raças potencialmente perigosas</a:t>
            </a:r>
            <a:endParaRPr lang="pt-PT" dirty="0"/>
          </a:p>
        </p:txBody>
      </p:sp>
      <p:sp>
        <p:nvSpPr>
          <p:cNvPr id="3" name="Marcador de Posição de Conteúdo 2">
            <a:extLst>
              <a:ext uri="{FF2B5EF4-FFF2-40B4-BE49-F238E27FC236}">
                <a16:creationId xmlns:a16="http://schemas.microsoft.com/office/drawing/2014/main" id="{9D1E93D6-5E28-44BB-A095-9DBD8E153BA4}"/>
              </a:ext>
            </a:extLst>
          </p:cNvPr>
          <p:cNvSpPr>
            <a:spLocks noGrp="1"/>
          </p:cNvSpPr>
          <p:nvPr>
            <p:ph idx="1"/>
          </p:nvPr>
        </p:nvSpPr>
        <p:spPr>
          <a:xfrm>
            <a:off x="2773599" y="2120900"/>
            <a:ext cx="7796540" cy="4081444"/>
          </a:xfrm>
        </p:spPr>
        <p:txBody>
          <a:bodyPr>
            <a:normAutofit lnSpcReduction="10000"/>
          </a:bodyPr>
          <a:lstStyle/>
          <a:p>
            <a:pPr marL="6160" indent="0">
              <a:buNone/>
            </a:pPr>
            <a:r>
              <a:rPr lang="pt-PT" b="1" dirty="0">
                <a:solidFill>
                  <a:schemeClr val="accent1">
                    <a:lumMod val="40000"/>
                    <a:lumOff val="60000"/>
                  </a:schemeClr>
                </a:solidFill>
              </a:rPr>
              <a:t>Condições de circulação:</a:t>
            </a:r>
            <a:endParaRPr lang="pt-PT" dirty="0">
              <a:solidFill>
                <a:schemeClr val="accent1">
                  <a:lumMod val="40000"/>
                  <a:lumOff val="60000"/>
                </a:schemeClr>
              </a:solidFill>
            </a:endParaRPr>
          </a:p>
          <a:p>
            <a:pPr lvl="0" algn="just"/>
            <a:r>
              <a:rPr lang="pt-PT" dirty="0"/>
              <a:t>Estes cães tem que ser conduzidos por pessoa maior de 16 anos;</a:t>
            </a:r>
          </a:p>
          <a:p>
            <a:pPr lvl="0" algn="just"/>
            <a:r>
              <a:rPr lang="pt-PT" dirty="0"/>
              <a:t>O uso de açaime é obrigatório;</a:t>
            </a:r>
          </a:p>
          <a:p>
            <a:pPr lvl="0" algn="just"/>
            <a:r>
              <a:rPr lang="pt-PT" dirty="0"/>
              <a:t>É obrigatório circular na via pública com trela curta, até um metro, fixa a coleira ou peitoral;</a:t>
            </a:r>
          </a:p>
          <a:p>
            <a:pPr lvl="0" algn="just"/>
            <a:r>
              <a:rPr lang="pt-PT" dirty="0"/>
              <a:t>O proprietário deve fazer-se acompanhar da licença de detenção quando se desloca com o animal;</a:t>
            </a:r>
          </a:p>
          <a:p>
            <a:pPr lvl="0" algn="just"/>
            <a:r>
              <a:rPr lang="pt-PT" dirty="0"/>
              <a:t>Os canídeos não podem circular sozinhos na via pública.</a:t>
            </a:r>
          </a:p>
          <a:p>
            <a:endParaRPr lang="pt-PT" dirty="0"/>
          </a:p>
        </p:txBody>
      </p:sp>
    </p:spTree>
    <p:extLst>
      <p:ext uri="{BB962C8B-B14F-4D97-AF65-F5344CB8AC3E}">
        <p14:creationId xmlns:p14="http://schemas.microsoft.com/office/powerpoint/2010/main" val="283734661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AD341A-0567-4F89-BF34-5977187F2060}"/>
              </a:ext>
            </a:extLst>
          </p:cNvPr>
          <p:cNvSpPr>
            <a:spLocks noGrp="1"/>
          </p:cNvSpPr>
          <p:nvPr>
            <p:ph type="title"/>
          </p:nvPr>
        </p:nvSpPr>
        <p:spPr/>
        <p:txBody>
          <a:bodyPr/>
          <a:lstStyle/>
          <a:p>
            <a:pPr algn="ctr"/>
            <a:r>
              <a:rPr lang="pt-PT" b="1" dirty="0"/>
              <a:t>No caso de adoção de raças potencialmente perigosas</a:t>
            </a:r>
            <a:endParaRPr lang="pt-PT" dirty="0"/>
          </a:p>
        </p:txBody>
      </p:sp>
      <p:sp>
        <p:nvSpPr>
          <p:cNvPr id="3" name="Marcador de Posição de Conteúdo 2">
            <a:extLst>
              <a:ext uri="{FF2B5EF4-FFF2-40B4-BE49-F238E27FC236}">
                <a16:creationId xmlns:a16="http://schemas.microsoft.com/office/drawing/2014/main" id="{5362A8ED-DBB2-4E0E-AA00-2AF61066CB3D}"/>
              </a:ext>
            </a:extLst>
          </p:cNvPr>
          <p:cNvSpPr>
            <a:spLocks noGrp="1"/>
          </p:cNvSpPr>
          <p:nvPr>
            <p:ph idx="1"/>
          </p:nvPr>
        </p:nvSpPr>
        <p:spPr/>
        <p:txBody>
          <a:bodyPr/>
          <a:lstStyle/>
          <a:p>
            <a:pPr marL="6160" indent="0">
              <a:buNone/>
            </a:pPr>
            <a:r>
              <a:rPr lang="pt-PT" b="1" dirty="0">
                <a:solidFill>
                  <a:schemeClr val="accent1">
                    <a:lumMod val="40000"/>
                    <a:lumOff val="60000"/>
                  </a:schemeClr>
                </a:solidFill>
              </a:rPr>
              <a:t>Condições de alojamento:</a:t>
            </a:r>
            <a:endParaRPr lang="pt-PT" dirty="0">
              <a:solidFill>
                <a:schemeClr val="accent1">
                  <a:lumMod val="40000"/>
                  <a:lumOff val="60000"/>
                </a:schemeClr>
              </a:solidFill>
            </a:endParaRPr>
          </a:p>
          <a:p>
            <a:pPr algn="just"/>
            <a:r>
              <a:rPr lang="pt-PT" dirty="0"/>
              <a:t>É obrigatório adotar medidas de segurança reforçados nos alojamentos para evitar a fuga dos animais e a possibilidade de eles colocarem em segurança de pessoas, outros animais ou bens, nomeadamente através de: vedações com pelo menos 2 metros de altura e espaçamento máximo de 5 cm entre o gradeamento ou entre este e os portões ou muros.</a:t>
            </a:r>
          </a:p>
          <a:p>
            <a:pPr algn="just"/>
            <a:r>
              <a:rPr lang="pt-PT" dirty="0"/>
              <a:t>É obrigatório afixar no alojamento, em local visível o aviso de presença do animal.</a:t>
            </a:r>
          </a:p>
          <a:p>
            <a:endParaRPr lang="pt-PT" dirty="0"/>
          </a:p>
        </p:txBody>
      </p:sp>
    </p:spTree>
    <p:extLst>
      <p:ext uri="{BB962C8B-B14F-4D97-AF65-F5344CB8AC3E}">
        <p14:creationId xmlns:p14="http://schemas.microsoft.com/office/powerpoint/2010/main" val="314736332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etores e ilustrações de Racas de caes para download gratuito | Freepik">
            <a:extLst>
              <a:ext uri="{FF2B5EF4-FFF2-40B4-BE49-F238E27FC236}">
                <a16:creationId xmlns:a16="http://schemas.microsoft.com/office/drawing/2014/main" id="{B65A8C09-A0B7-4EE8-9911-5B2E04171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8448"/>
          </a:xfrm>
          <a:prstGeom prst="rect">
            <a:avLst/>
          </a:prstGeom>
          <a:noFill/>
          <a:extLst>
            <a:ext uri="{909E8E84-426E-40DD-AFC4-6F175D3DCCD1}">
              <a14:hiddenFill xmlns:a14="http://schemas.microsoft.com/office/drawing/2010/main">
                <a:solidFill>
                  <a:srgbClr val="FFFFFF"/>
                </a:solidFill>
              </a14:hiddenFill>
            </a:ext>
          </a:extLst>
        </p:spPr>
      </p:pic>
      <p:sp>
        <p:nvSpPr>
          <p:cNvPr id="3" name="Subtítulo 2">
            <a:extLst>
              <a:ext uri="{FF2B5EF4-FFF2-40B4-BE49-F238E27FC236}">
                <a16:creationId xmlns:a16="http://schemas.microsoft.com/office/drawing/2014/main" id="{33445BE9-27C7-49E7-ACC5-AB99D2AC7EAD}"/>
              </a:ext>
            </a:extLst>
          </p:cNvPr>
          <p:cNvSpPr>
            <a:spLocks noGrp="1"/>
          </p:cNvSpPr>
          <p:nvPr>
            <p:ph type="subTitle" idx="1"/>
          </p:nvPr>
        </p:nvSpPr>
        <p:spPr>
          <a:xfrm>
            <a:off x="3061600" y="-489482"/>
            <a:ext cx="5357600" cy="1160213"/>
          </a:xfrm>
        </p:spPr>
        <p:txBody>
          <a:bodyPr>
            <a:normAutofit/>
          </a:bodyPr>
          <a:lstStyle/>
          <a:p>
            <a:pPr algn="ctr"/>
            <a:r>
              <a:rPr lang="pt-PT" sz="2800" b="1" dirty="0">
                <a:highlight>
                  <a:srgbClr val="000000"/>
                </a:highlight>
              </a:rPr>
              <a:t>Cães disponíveis para adoção </a:t>
            </a:r>
          </a:p>
        </p:txBody>
      </p:sp>
    </p:spTree>
    <p:extLst>
      <p:ext uri="{BB962C8B-B14F-4D97-AF65-F5344CB8AC3E}">
        <p14:creationId xmlns:p14="http://schemas.microsoft.com/office/powerpoint/2010/main" val="126283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0B2F4D-69A0-41F7-9231-A5D657FBF850}"/>
              </a:ext>
            </a:extLst>
          </p:cNvPr>
          <p:cNvSpPr>
            <a:spLocks noGrp="1"/>
          </p:cNvSpPr>
          <p:nvPr>
            <p:ph type="title"/>
          </p:nvPr>
        </p:nvSpPr>
        <p:spPr>
          <a:xfrm>
            <a:off x="2116833" y="731856"/>
            <a:ext cx="7958331" cy="1077229"/>
          </a:xfrm>
        </p:spPr>
        <p:txBody>
          <a:bodyPr/>
          <a:lstStyle/>
          <a:p>
            <a:pPr algn="ctr"/>
            <a:r>
              <a:rPr lang="pt-PT" b="1" dirty="0">
                <a:latin typeface="Arial Rounded MT Bold" panose="020F0704030504030204" pitchFamily="34" charset="0"/>
              </a:rPr>
              <a:t>Eunice</a:t>
            </a:r>
          </a:p>
        </p:txBody>
      </p:sp>
      <p:pic>
        <p:nvPicPr>
          <p:cNvPr id="4" name="Marcador de Posição de Conteúdo 3">
            <a:extLst>
              <a:ext uri="{FF2B5EF4-FFF2-40B4-BE49-F238E27FC236}">
                <a16:creationId xmlns:a16="http://schemas.microsoft.com/office/drawing/2014/main" id="{AF635C65-EDF7-4719-822C-D0D8B215C1C3}"/>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26904" t="8583"/>
          <a:stretch/>
        </p:blipFill>
        <p:spPr bwMode="auto">
          <a:xfrm>
            <a:off x="4448053" y="2223631"/>
            <a:ext cx="3295893" cy="2410738"/>
          </a:xfrm>
          <a:prstGeom prst="rect">
            <a:avLst/>
          </a:prstGeom>
          <a:noFill/>
        </p:spPr>
      </p:pic>
      <p:sp>
        <p:nvSpPr>
          <p:cNvPr id="5" name="Retângulo: Cantos Arredondados 4">
            <a:extLst>
              <a:ext uri="{FF2B5EF4-FFF2-40B4-BE49-F238E27FC236}">
                <a16:creationId xmlns:a16="http://schemas.microsoft.com/office/drawing/2014/main" id="{089C5059-C6AE-4D4D-8FFA-D9F35EB3D2EE}"/>
              </a:ext>
            </a:extLst>
          </p:cNvPr>
          <p:cNvSpPr/>
          <p:nvPr/>
        </p:nvSpPr>
        <p:spPr>
          <a:xfrm>
            <a:off x="1775893" y="4279898"/>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a:t>
            </a:r>
            <a:r>
              <a:rPr lang="pt-PT" dirty="0"/>
              <a:t> Médio</a:t>
            </a:r>
          </a:p>
          <a:p>
            <a:endParaRPr lang="pt-PT" dirty="0"/>
          </a:p>
          <a:p>
            <a:r>
              <a:rPr lang="pt-PT" b="1" dirty="0"/>
              <a:t>Idade: </a:t>
            </a:r>
            <a:r>
              <a:rPr lang="pt-PT" dirty="0"/>
              <a:t>Adulto</a:t>
            </a:r>
          </a:p>
          <a:p>
            <a:r>
              <a:rPr lang="pt-PT" b="1" dirty="0"/>
              <a:t>         (</a:t>
            </a:r>
            <a:r>
              <a:rPr lang="pt-PT" dirty="0"/>
              <a:t>≈ 3 anos)</a:t>
            </a:r>
          </a:p>
          <a:p>
            <a:endParaRPr lang="pt-PT" dirty="0"/>
          </a:p>
        </p:txBody>
      </p:sp>
      <p:sp>
        <p:nvSpPr>
          <p:cNvPr id="6" name="Retângulo: Cantos Arredondados 5">
            <a:extLst>
              <a:ext uri="{FF2B5EF4-FFF2-40B4-BE49-F238E27FC236}">
                <a16:creationId xmlns:a16="http://schemas.microsoft.com/office/drawing/2014/main" id="{7D1042F6-0190-47E9-BA3C-43F677D428AB}"/>
              </a:ext>
            </a:extLst>
          </p:cNvPr>
          <p:cNvSpPr/>
          <p:nvPr/>
        </p:nvSpPr>
        <p:spPr>
          <a:xfrm>
            <a:off x="8271765" y="4102374"/>
            <a:ext cx="2144342" cy="2410737"/>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 </a:t>
            </a:r>
          </a:p>
          <a:p>
            <a:endParaRPr lang="pt-PT" dirty="0"/>
          </a:p>
          <a:p>
            <a:r>
              <a:rPr lang="pt-PT" b="1" dirty="0"/>
              <a:t>Cor:</a:t>
            </a:r>
            <a:r>
              <a:rPr lang="pt-PT" dirty="0"/>
              <a:t> Castanho tigrado</a:t>
            </a:r>
          </a:p>
          <a:p>
            <a:endParaRPr lang="pt-PT" dirty="0"/>
          </a:p>
          <a:p>
            <a:r>
              <a:rPr lang="pt-PT" b="1" dirty="0"/>
              <a:t>Pelagem: </a:t>
            </a:r>
            <a:r>
              <a:rPr lang="pt-PT" dirty="0"/>
              <a:t>Curta e lisa</a:t>
            </a:r>
          </a:p>
          <a:p>
            <a:endParaRPr lang="pt-PT" dirty="0"/>
          </a:p>
        </p:txBody>
      </p:sp>
    </p:spTree>
    <p:extLst>
      <p:ext uri="{BB962C8B-B14F-4D97-AF65-F5344CB8AC3E}">
        <p14:creationId xmlns:p14="http://schemas.microsoft.com/office/powerpoint/2010/main" val="23811604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F4BF95-E5B3-42DD-A812-BEC144347F64}"/>
              </a:ext>
            </a:extLst>
          </p:cNvPr>
          <p:cNvSpPr>
            <a:spLocks noGrp="1"/>
          </p:cNvSpPr>
          <p:nvPr>
            <p:ph type="title"/>
          </p:nvPr>
        </p:nvSpPr>
        <p:spPr>
          <a:xfrm>
            <a:off x="2116834" y="744556"/>
            <a:ext cx="7958331" cy="1077229"/>
          </a:xfrm>
        </p:spPr>
        <p:txBody>
          <a:bodyPr/>
          <a:lstStyle/>
          <a:p>
            <a:pPr algn="ctr"/>
            <a:r>
              <a:rPr lang="pt-PT" b="1" dirty="0" err="1">
                <a:latin typeface="Arial Rounded MT Bold" panose="020F0704030504030204" pitchFamily="34" charset="0"/>
              </a:rPr>
              <a:t>Lili</a:t>
            </a:r>
            <a:endParaRPr lang="pt-PT" b="1" dirty="0">
              <a:latin typeface="Arial Rounded MT Bold" panose="020F0704030504030204" pitchFamily="34" charset="0"/>
            </a:endParaRPr>
          </a:p>
        </p:txBody>
      </p:sp>
      <p:pic>
        <p:nvPicPr>
          <p:cNvPr id="4" name="Marcador de Posição de Conteúdo 3">
            <a:extLst>
              <a:ext uri="{FF2B5EF4-FFF2-40B4-BE49-F238E27FC236}">
                <a16:creationId xmlns:a16="http://schemas.microsoft.com/office/drawing/2014/main" id="{AD7B236F-E3ED-4AB0-BB04-CBAE1766A1E2}"/>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18380" t="12270" r="5607"/>
          <a:stretch/>
        </p:blipFill>
        <p:spPr bwMode="auto">
          <a:xfrm>
            <a:off x="4343400" y="2260599"/>
            <a:ext cx="3505200" cy="2635917"/>
          </a:xfrm>
          <a:prstGeom prst="rect">
            <a:avLst/>
          </a:prstGeom>
          <a:noFill/>
          <a:ln>
            <a:noFill/>
          </a:ln>
        </p:spPr>
      </p:pic>
      <p:sp>
        <p:nvSpPr>
          <p:cNvPr id="5" name="Retângulo: Cantos Arredondados 4">
            <a:extLst>
              <a:ext uri="{FF2B5EF4-FFF2-40B4-BE49-F238E27FC236}">
                <a16:creationId xmlns:a16="http://schemas.microsoft.com/office/drawing/2014/main" id="{A65922DC-4966-4DCE-9C53-6A1E771F1E5D}"/>
              </a:ext>
            </a:extLst>
          </p:cNvPr>
          <p:cNvSpPr/>
          <p:nvPr/>
        </p:nvSpPr>
        <p:spPr>
          <a:xfrm>
            <a:off x="1647261" y="4279900"/>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a:t>
            </a:r>
            <a:r>
              <a:rPr lang="pt-PT" dirty="0"/>
              <a:t> Médio</a:t>
            </a:r>
          </a:p>
          <a:p>
            <a:endParaRPr lang="pt-PT" dirty="0"/>
          </a:p>
          <a:p>
            <a:r>
              <a:rPr lang="pt-PT" b="1" dirty="0"/>
              <a:t>Idade: </a:t>
            </a:r>
            <a:r>
              <a:rPr lang="pt-PT" dirty="0"/>
              <a:t>Adulto</a:t>
            </a:r>
          </a:p>
          <a:p>
            <a:r>
              <a:rPr lang="pt-PT" b="1" dirty="0"/>
              <a:t>         (</a:t>
            </a:r>
            <a:r>
              <a:rPr lang="pt-PT" dirty="0"/>
              <a:t>≈ 6 anos)</a:t>
            </a:r>
          </a:p>
          <a:p>
            <a:endParaRPr lang="pt-PT" dirty="0"/>
          </a:p>
        </p:txBody>
      </p:sp>
      <p:sp>
        <p:nvSpPr>
          <p:cNvPr id="6" name="Retângulo: Cantos Arredondados 5">
            <a:extLst>
              <a:ext uri="{FF2B5EF4-FFF2-40B4-BE49-F238E27FC236}">
                <a16:creationId xmlns:a16="http://schemas.microsoft.com/office/drawing/2014/main" id="{0434B67D-6EE9-4C12-A8C5-9DC34E4DBA1F}"/>
              </a:ext>
            </a:extLst>
          </p:cNvPr>
          <p:cNvSpPr/>
          <p:nvPr/>
        </p:nvSpPr>
        <p:spPr>
          <a:xfrm>
            <a:off x="8400397" y="4127500"/>
            <a:ext cx="2144342" cy="23856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 </a:t>
            </a:r>
          </a:p>
          <a:p>
            <a:endParaRPr lang="pt-PT" dirty="0"/>
          </a:p>
          <a:p>
            <a:r>
              <a:rPr lang="pt-PT" b="1" dirty="0"/>
              <a:t>Cor: </a:t>
            </a:r>
            <a:r>
              <a:rPr lang="pt-PT" dirty="0"/>
              <a:t>Catanho raiado</a:t>
            </a:r>
          </a:p>
          <a:p>
            <a:endParaRPr lang="pt-PT" dirty="0"/>
          </a:p>
          <a:p>
            <a:r>
              <a:rPr lang="pt-PT" b="1" dirty="0"/>
              <a:t>Pelagem: </a:t>
            </a:r>
            <a:r>
              <a:rPr lang="pt-PT" dirty="0"/>
              <a:t>Curta e lisa</a:t>
            </a:r>
          </a:p>
          <a:p>
            <a:endParaRPr lang="pt-PT" dirty="0"/>
          </a:p>
        </p:txBody>
      </p:sp>
    </p:spTree>
    <p:extLst>
      <p:ext uri="{BB962C8B-B14F-4D97-AF65-F5344CB8AC3E}">
        <p14:creationId xmlns:p14="http://schemas.microsoft.com/office/powerpoint/2010/main" val="14840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3CDAC8-F618-477D-A8BB-1E4BAD06CB5D}"/>
              </a:ext>
            </a:extLst>
          </p:cNvPr>
          <p:cNvSpPr>
            <a:spLocks noGrp="1"/>
          </p:cNvSpPr>
          <p:nvPr>
            <p:ph type="title"/>
          </p:nvPr>
        </p:nvSpPr>
        <p:spPr>
          <a:xfrm>
            <a:off x="2116834" y="757256"/>
            <a:ext cx="7958331" cy="1077229"/>
          </a:xfrm>
        </p:spPr>
        <p:txBody>
          <a:bodyPr/>
          <a:lstStyle/>
          <a:p>
            <a:pPr algn="ctr"/>
            <a:r>
              <a:rPr lang="pt-PT" b="1" dirty="0">
                <a:latin typeface="Arial Rounded MT Bold" panose="020F0704030504030204" pitchFamily="34" charset="0"/>
              </a:rPr>
              <a:t>Tobias</a:t>
            </a:r>
            <a:r>
              <a:rPr lang="pt-PT" dirty="0"/>
              <a:t> </a:t>
            </a:r>
          </a:p>
        </p:txBody>
      </p:sp>
      <p:pic>
        <p:nvPicPr>
          <p:cNvPr id="4" name="Marcador de Posição de Conteúdo 3">
            <a:extLst>
              <a:ext uri="{FF2B5EF4-FFF2-40B4-BE49-F238E27FC236}">
                <a16:creationId xmlns:a16="http://schemas.microsoft.com/office/drawing/2014/main" id="{332379A8-BBB0-4753-9187-B725140D8D86}"/>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30650" y="2209800"/>
            <a:ext cx="4330700" cy="2438400"/>
          </a:xfrm>
          <a:prstGeom prst="rect">
            <a:avLst/>
          </a:prstGeom>
          <a:noFill/>
          <a:ln>
            <a:noFill/>
          </a:ln>
        </p:spPr>
      </p:pic>
      <p:sp>
        <p:nvSpPr>
          <p:cNvPr id="5" name="Retângulo: Cantos Arredondados 4">
            <a:extLst>
              <a:ext uri="{FF2B5EF4-FFF2-40B4-BE49-F238E27FC236}">
                <a16:creationId xmlns:a16="http://schemas.microsoft.com/office/drawing/2014/main" id="{56C2FF69-2F46-4D69-9547-32B8EF8BEAB8}"/>
              </a:ext>
            </a:extLst>
          </p:cNvPr>
          <p:cNvSpPr/>
          <p:nvPr/>
        </p:nvSpPr>
        <p:spPr>
          <a:xfrm>
            <a:off x="1291661" y="4279899"/>
            <a:ext cx="2144342"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Grande </a:t>
            </a:r>
          </a:p>
          <a:p>
            <a:endParaRPr lang="pt-PT" dirty="0"/>
          </a:p>
          <a:p>
            <a:r>
              <a:rPr lang="pt-PT" b="1" dirty="0"/>
              <a:t>Idade: </a:t>
            </a:r>
            <a:r>
              <a:rPr lang="pt-PT" dirty="0"/>
              <a:t>Adulto</a:t>
            </a:r>
          </a:p>
          <a:p>
            <a:r>
              <a:rPr lang="pt-PT" b="1" dirty="0"/>
              <a:t>         (</a:t>
            </a:r>
            <a:r>
              <a:rPr lang="pt-PT" dirty="0"/>
              <a:t>≈ 4 anos)</a:t>
            </a:r>
          </a:p>
          <a:p>
            <a:endParaRPr lang="pt-PT" dirty="0"/>
          </a:p>
        </p:txBody>
      </p:sp>
      <p:sp>
        <p:nvSpPr>
          <p:cNvPr id="6" name="Retângulo: Cantos Arredondados 5">
            <a:extLst>
              <a:ext uri="{FF2B5EF4-FFF2-40B4-BE49-F238E27FC236}">
                <a16:creationId xmlns:a16="http://schemas.microsoft.com/office/drawing/2014/main" id="{FF4D056F-D68F-4E43-AFF3-0F89BAFE3540}"/>
              </a:ext>
            </a:extLst>
          </p:cNvPr>
          <p:cNvSpPr/>
          <p:nvPr/>
        </p:nvSpPr>
        <p:spPr>
          <a:xfrm>
            <a:off x="8755997" y="4074713"/>
            <a:ext cx="2144342" cy="2438399"/>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 </a:t>
            </a:r>
          </a:p>
          <a:p>
            <a:endParaRPr lang="pt-PT" dirty="0"/>
          </a:p>
          <a:p>
            <a:r>
              <a:rPr lang="pt-PT" b="1" dirty="0"/>
              <a:t>Cor:</a:t>
            </a:r>
            <a:r>
              <a:rPr lang="pt-PT" dirty="0"/>
              <a:t> Preto e fulvo</a:t>
            </a:r>
          </a:p>
          <a:p>
            <a:endParaRPr lang="pt-PT" dirty="0"/>
          </a:p>
          <a:p>
            <a:r>
              <a:rPr lang="pt-PT" b="1" dirty="0"/>
              <a:t>Pelagem: </a:t>
            </a:r>
            <a:r>
              <a:rPr lang="pt-PT" dirty="0"/>
              <a:t>Média e lisa</a:t>
            </a:r>
          </a:p>
          <a:p>
            <a:endParaRPr lang="pt-PT" dirty="0"/>
          </a:p>
        </p:txBody>
      </p:sp>
    </p:spTree>
    <p:extLst>
      <p:ext uri="{BB962C8B-B14F-4D97-AF65-F5344CB8AC3E}">
        <p14:creationId xmlns:p14="http://schemas.microsoft.com/office/powerpoint/2010/main" val="32080412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96BE03-2C84-47E8-8A72-2433302B02DB}"/>
              </a:ext>
            </a:extLst>
          </p:cNvPr>
          <p:cNvSpPr>
            <a:spLocks noGrp="1"/>
          </p:cNvSpPr>
          <p:nvPr>
            <p:ph type="title"/>
          </p:nvPr>
        </p:nvSpPr>
        <p:spPr>
          <a:xfrm>
            <a:off x="2116833" y="757256"/>
            <a:ext cx="7958331" cy="1077229"/>
          </a:xfrm>
        </p:spPr>
        <p:txBody>
          <a:bodyPr/>
          <a:lstStyle/>
          <a:p>
            <a:pPr algn="ctr"/>
            <a:r>
              <a:rPr lang="pt-PT" b="1" dirty="0">
                <a:latin typeface="Arial Rounded MT Bold" panose="020F0704030504030204" pitchFamily="34" charset="0"/>
              </a:rPr>
              <a:t>Mariazinha</a:t>
            </a:r>
          </a:p>
        </p:txBody>
      </p:sp>
      <p:pic>
        <p:nvPicPr>
          <p:cNvPr id="4" name="Marcador de Posição de Conteúdo 3">
            <a:extLst>
              <a:ext uri="{FF2B5EF4-FFF2-40B4-BE49-F238E27FC236}">
                <a16:creationId xmlns:a16="http://schemas.microsoft.com/office/drawing/2014/main" id="{A527F099-6605-4C2E-ABC4-891502282860}"/>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r="24738"/>
          <a:stretch/>
        </p:blipFill>
        <p:spPr bwMode="auto">
          <a:xfrm>
            <a:off x="4292600" y="2149142"/>
            <a:ext cx="3606799" cy="2559715"/>
          </a:xfrm>
          <a:prstGeom prst="rect">
            <a:avLst/>
          </a:prstGeom>
          <a:noFill/>
          <a:ln>
            <a:noFill/>
          </a:ln>
        </p:spPr>
      </p:pic>
      <p:sp>
        <p:nvSpPr>
          <p:cNvPr id="5" name="Retângulo: Cantos Arredondados 4">
            <a:extLst>
              <a:ext uri="{FF2B5EF4-FFF2-40B4-BE49-F238E27FC236}">
                <a16:creationId xmlns:a16="http://schemas.microsoft.com/office/drawing/2014/main" id="{F3910A72-9BFB-45E7-9E77-E8DAE4AE3620}"/>
              </a:ext>
            </a:extLst>
          </p:cNvPr>
          <p:cNvSpPr/>
          <p:nvPr/>
        </p:nvSpPr>
        <p:spPr>
          <a:xfrm>
            <a:off x="1710761" y="4248814"/>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a:t>
            </a:r>
            <a:r>
              <a:rPr lang="pt-PT" dirty="0"/>
              <a:t> Grande</a:t>
            </a:r>
          </a:p>
          <a:p>
            <a:endParaRPr lang="pt-PT" dirty="0"/>
          </a:p>
          <a:p>
            <a:r>
              <a:rPr lang="pt-PT" b="1" dirty="0"/>
              <a:t>Idade: </a:t>
            </a:r>
            <a:r>
              <a:rPr lang="pt-PT" dirty="0"/>
              <a:t>Adulto</a:t>
            </a:r>
          </a:p>
          <a:p>
            <a:r>
              <a:rPr lang="pt-PT" b="1" dirty="0"/>
              <a:t>         (</a:t>
            </a:r>
            <a:r>
              <a:rPr lang="pt-PT" dirty="0"/>
              <a:t>≈ 6 anos)</a:t>
            </a:r>
          </a:p>
          <a:p>
            <a:endParaRPr lang="pt-PT" dirty="0"/>
          </a:p>
        </p:txBody>
      </p:sp>
      <p:sp>
        <p:nvSpPr>
          <p:cNvPr id="6" name="Retângulo: Cantos Arredondados 5">
            <a:extLst>
              <a:ext uri="{FF2B5EF4-FFF2-40B4-BE49-F238E27FC236}">
                <a16:creationId xmlns:a16="http://schemas.microsoft.com/office/drawing/2014/main" id="{1A0001DD-DD64-4895-A186-2AF5C28083AF}"/>
              </a:ext>
            </a:extLst>
          </p:cNvPr>
          <p:cNvSpPr/>
          <p:nvPr/>
        </p:nvSpPr>
        <p:spPr>
          <a:xfrm>
            <a:off x="8336897" y="4248815"/>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 </a:t>
            </a:r>
          </a:p>
          <a:p>
            <a:endParaRPr lang="pt-PT" dirty="0"/>
          </a:p>
          <a:p>
            <a:r>
              <a:rPr lang="pt-PT" b="1" dirty="0"/>
              <a:t>Cor:</a:t>
            </a:r>
            <a:r>
              <a:rPr lang="pt-PT" dirty="0"/>
              <a:t> Castanho</a:t>
            </a:r>
          </a:p>
          <a:p>
            <a:endParaRPr lang="pt-PT" dirty="0"/>
          </a:p>
          <a:p>
            <a:r>
              <a:rPr lang="pt-PT" b="1" dirty="0"/>
              <a:t>Pelagem: </a:t>
            </a:r>
            <a:r>
              <a:rPr lang="pt-PT" dirty="0"/>
              <a:t>Média e lisa</a:t>
            </a:r>
          </a:p>
          <a:p>
            <a:endParaRPr lang="pt-PT" dirty="0"/>
          </a:p>
        </p:txBody>
      </p:sp>
    </p:spTree>
    <p:extLst>
      <p:ext uri="{BB962C8B-B14F-4D97-AF65-F5344CB8AC3E}">
        <p14:creationId xmlns:p14="http://schemas.microsoft.com/office/powerpoint/2010/main" val="1322378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EAAB0A-B594-439B-AB80-72DBC06AC34B}"/>
              </a:ext>
            </a:extLst>
          </p:cNvPr>
          <p:cNvSpPr>
            <a:spLocks noGrp="1"/>
          </p:cNvSpPr>
          <p:nvPr>
            <p:ph type="title"/>
          </p:nvPr>
        </p:nvSpPr>
        <p:spPr>
          <a:xfrm>
            <a:off x="2116833" y="744556"/>
            <a:ext cx="7958331" cy="1077229"/>
          </a:xfrm>
        </p:spPr>
        <p:txBody>
          <a:bodyPr/>
          <a:lstStyle/>
          <a:p>
            <a:pPr algn="ctr"/>
            <a:r>
              <a:rPr lang="pt-PT" b="1" dirty="0" err="1">
                <a:latin typeface="Arial Rounded MT Bold" panose="020F0704030504030204" pitchFamily="34" charset="0"/>
              </a:rPr>
              <a:t>Emma</a:t>
            </a:r>
            <a:endParaRPr lang="pt-PT" b="1" dirty="0">
              <a:latin typeface="Arial Rounded MT Bold" panose="020F0704030504030204" pitchFamily="34" charset="0"/>
            </a:endParaRPr>
          </a:p>
        </p:txBody>
      </p:sp>
      <p:sp>
        <p:nvSpPr>
          <p:cNvPr id="5" name="Retângulo: Cantos Arredondados 4">
            <a:extLst>
              <a:ext uri="{FF2B5EF4-FFF2-40B4-BE49-F238E27FC236}">
                <a16:creationId xmlns:a16="http://schemas.microsoft.com/office/drawing/2014/main" id="{7DFE19E0-4AA5-4FFE-BFA6-7EC35DDCF1AA}"/>
              </a:ext>
            </a:extLst>
          </p:cNvPr>
          <p:cNvSpPr/>
          <p:nvPr/>
        </p:nvSpPr>
        <p:spPr>
          <a:xfrm>
            <a:off x="1418661" y="4248813"/>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a:t>
            </a:r>
            <a:r>
              <a:rPr lang="pt-PT" dirty="0"/>
              <a:t> Pequeno</a:t>
            </a:r>
          </a:p>
          <a:p>
            <a:endParaRPr lang="pt-PT" dirty="0"/>
          </a:p>
          <a:p>
            <a:r>
              <a:rPr lang="pt-PT" b="1" dirty="0"/>
              <a:t>Idade: </a:t>
            </a:r>
            <a:r>
              <a:rPr lang="pt-PT" dirty="0"/>
              <a:t>Adulto</a:t>
            </a:r>
          </a:p>
          <a:p>
            <a:r>
              <a:rPr lang="pt-PT" b="1" dirty="0"/>
              <a:t>         (</a:t>
            </a:r>
            <a:r>
              <a:rPr lang="pt-PT" dirty="0"/>
              <a:t>≈ 7 anos)</a:t>
            </a:r>
          </a:p>
          <a:p>
            <a:endParaRPr lang="pt-PT" dirty="0"/>
          </a:p>
        </p:txBody>
      </p:sp>
      <p:sp>
        <p:nvSpPr>
          <p:cNvPr id="6" name="Retângulo: Cantos Arredondados 5">
            <a:extLst>
              <a:ext uri="{FF2B5EF4-FFF2-40B4-BE49-F238E27FC236}">
                <a16:creationId xmlns:a16="http://schemas.microsoft.com/office/drawing/2014/main" id="{693C70DC-A62A-4522-A671-709E111B977F}"/>
              </a:ext>
            </a:extLst>
          </p:cNvPr>
          <p:cNvSpPr/>
          <p:nvPr/>
        </p:nvSpPr>
        <p:spPr>
          <a:xfrm>
            <a:off x="8628997" y="4114801"/>
            <a:ext cx="2144342" cy="2367226"/>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 </a:t>
            </a:r>
          </a:p>
          <a:p>
            <a:endParaRPr lang="pt-PT" dirty="0"/>
          </a:p>
          <a:p>
            <a:r>
              <a:rPr lang="pt-PT" b="1" dirty="0"/>
              <a:t>Cor:</a:t>
            </a:r>
            <a:r>
              <a:rPr lang="pt-PT" dirty="0"/>
              <a:t> Preto</a:t>
            </a:r>
          </a:p>
          <a:p>
            <a:endParaRPr lang="pt-PT" dirty="0"/>
          </a:p>
          <a:p>
            <a:r>
              <a:rPr lang="pt-PT" b="1" dirty="0"/>
              <a:t>Pelagem: </a:t>
            </a:r>
            <a:r>
              <a:rPr lang="pt-PT" dirty="0"/>
              <a:t>Curta e lisa</a:t>
            </a:r>
          </a:p>
          <a:p>
            <a:endParaRPr lang="pt-PT" dirty="0"/>
          </a:p>
        </p:txBody>
      </p:sp>
      <p:pic>
        <p:nvPicPr>
          <p:cNvPr id="9" name="Marcador de Posição de Conteúdo 8">
            <a:extLst>
              <a:ext uri="{FF2B5EF4-FFF2-40B4-BE49-F238E27FC236}">
                <a16:creationId xmlns:a16="http://schemas.microsoft.com/office/drawing/2014/main" id="{C6B9F995-F006-4057-BE26-D0649CCF160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5172" t="23842" r="14575" b="37185"/>
          <a:stretch/>
        </p:blipFill>
        <p:spPr>
          <a:xfrm rot="5400000">
            <a:off x="4630385" y="2012948"/>
            <a:ext cx="2931229" cy="2832103"/>
          </a:xfrm>
        </p:spPr>
      </p:pic>
    </p:spTree>
    <p:extLst>
      <p:ext uri="{BB962C8B-B14F-4D97-AF65-F5344CB8AC3E}">
        <p14:creationId xmlns:p14="http://schemas.microsoft.com/office/powerpoint/2010/main" val="27540652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7286E3-7615-4B2F-90CA-74B1D8F9F461}"/>
              </a:ext>
            </a:extLst>
          </p:cNvPr>
          <p:cNvSpPr>
            <a:spLocks noGrp="1"/>
          </p:cNvSpPr>
          <p:nvPr>
            <p:ph type="title"/>
          </p:nvPr>
        </p:nvSpPr>
        <p:spPr>
          <a:xfrm>
            <a:off x="2116834" y="757256"/>
            <a:ext cx="7958331" cy="1077229"/>
          </a:xfrm>
        </p:spPr>
        <p:txBody>
          <a:bodyPr/>
          <a:lstStyle/>
          <a:p>
            <a:pPr algn="ctr"/>
            <a:r>
              <a:rPr lang="pt-PT" b="1" dirty="0">
                <a:latin typeface="Arial Rounded MT Bold" panose="020F0704030504030204" pitchFamily="34" charset="0"/>
              </a:rPr>
              <a:t>Gui</a:t>
            </a:r>
          </a:p>
        </p:txBody>
      </p:sp>
      <p:pic>
        <p:nvPicPr>
          <p:cNvPr id="4" name="Marcador de Posição de Conteúdo 3">
            <a:extLst>
              <a:ext uri="{FF2B5EF4-FFF2-40B4-BE49-F238E27FC236}">
                <a16:creationId xmlns:a16="http://schemas.microsoft.com/office/drawing/2014/main" id="{C7930ADE-25B4-4C7E-AE78-3A04E74402B8}"/>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13345"/>
          <a:stretch/>
        </p:blipFill>
        <p:spPr bwMode="auto">
          <a:xfrm>
            <a:off x="4419600" y="2247900"/>
            <a:ext cx="3153569" cy="2362200"/>
          </a:xfrm>
          <a:prstGeom prst="rect">
            <a:avLst/>
          </a:prstGeom>
          <a:noFill/>
          <a:ln>
            <a:noFill/>
          </a:ln>
        </p:spPr>
      </p:pic>
      <p:sp>
        <p:nvSpPr>
          <p:cNvPr id="5" name="Retângulo: Cantos Arredondados 4">
            <a:extLst>
              <a:ext uri="{FF2B5EF4-FFF2-40B4-BE49-F238E27FC236}">
                <a16:creationId xmlns:a16="http://schemas.microsoft.com/office/drawing/2014/main" id="{5C27F8D8-9580-4EA3-8295-9122A8375617}"/>
              </a:ext>
            </a:extLst>
          </p:cNvPr>
          <p:cNvSpPr/>
          <p:nvPr/>
        </p:nvSpPr>
        <p:spPr>
          <a:xfrm>
            <a:off x="1694163" y="4248814"/>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Médio</a:t>
            </a:r>
          </a:p>
          <a:p>
            <a:endParaRPr lang="pt-PT" dirty="0"/>
          </a:p>
          <a:p>
            <a:r>
              <a:rPr lang="pt-PT" b="1" dirty="0"/>
              <a:t>Idade: </a:t>
            </a:r>
            <a:r>
              <a:rPr lang="pt-PT" dirty="0"/>
              <a:t>Adulto</a:t>
            </a:r>
          </a:p>
          <a:p>
            <a:r>
              <a:rPr lang="pt-PT" b="1" dirty="0"/>
              <a:t>         (</a:t>
            </a:r>
            <a:r>
              <a:rPr lang="pt-PT" dirty="0"/>
              <a:t>≈ 4 anos)</a:t>
            </a:r>
          </a:p>
          <a:p>
            <a:endParaRPr lang="pt-PT" dirty="0"/>
          </a:p>
        </p:txBody>
      </p:sp>
      <p:sp>
        <p:nvSpPr>
          <p:cNvPr id="6" name="Retângulo: Cantos Arredondados 5">
            <a:extLst>
              <a:ext uri="{FF2B5EF4-FFF2-40B4-BE49-F238E27FC236}">
                <a16:creationId xmlns:a16="http://schemas.microsoft.com/office/drawing/2014/main" id="{DA29CF40-A621-4475-B0A2-63AD0396111D}"/>
              </a:ext>
            </a:extLst>
          </p:cNvPr>
          <p:cNvSpPr/>
          <p:nvPr/>
        </p:nvSpPr>
        <p:spPr>
          <a:xfrm>
            <a:off x="8154264" y="4119827"/>
            <a:ext cx="2501036" cy="2362201"/>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 </a:t>
            </a:r>
          </a:p>
          <a:p>
            <a:endParaRPr lang="pt-PT" dirty="0"/>
          </a:p>
          <a:p>
            <a:r>
              <a:rPr lang="pt-PT" b="1" dirty="0"/>
              <a:t>Cor:</a:t>
            </a:r>
            <a:r>
              <a:rPr lang="pt-PT" dirty="0"/>
              <a:t> Preto </a:t>
            </a:r>
          </a:p>
          <a:p>
            <a:endParaRPr lang="pt-PT" dirty="0"/>
          </a:p>
          <a:p>
            <a:r>
              <a:rPr lang="pt-PT" b="1" dirty="0"/>
              <a:t>Pelagem: </a:t>
            </a:r>
            <a:r>
              <a:rPr lang="pt-PT" dirty="0"/>
              <a:t>Comprida e ondulada</a:t>
            </a:r>
          </a:p>
          <a:p>
            <a:endParaRPr lang="pt-PT" dirty="0"/>
          </a:p>
        </p:txBody>
      </p:sp>
    </p:spTree>
    <p:extLst>
      <p:ext uri="{BB962C8B-B14F-4D97-AF65-F5344CB8AC3E}">
        <p14:creationId xmlns:p14="http://schemas.microsoft.com/office/powerpoint/2010/main" val="34346144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677757-947C-4F17-9898-D04B3078A4B0}"/>
              </a:ext>
            </a:extLst>
          </p:cNvPr>
          <p:cNvSpPr>
            <a:spLocks noGrp="1"/>
          </p:cNvSpPr>
          <p:nvPr>
            <p:ph type="title"/>
          </p:nvPr>
        </p:nvSpPr>
        <p:spPr>
          <a:xfrm>
            <a:off x="2446708" y="854112"/>
            <a:ext cx="7958331" cy="1077229"/>
          </a:xfrm>
        </p:spPr>
        <p:txBody>
          <a:bodyPr/>
          <a:lstStyle/>
          <a:p>
            <a:pPr algn="ctr"/>
            <a:r>
              <a:rPr lang="pt-PT" dirty="0">
                <a:latin typeface="Arial Black" panose="020B0A04020102020204" pitchFamily="34" charset="0"/>
              </a:rPr>
              <a:t>CROAC de Elvas</a:t>
            </a:r>
          </a:p>
        </p:txBody>
      </p:sp>
      <p:sp>
        <p:nvSpPr>
          <p:cNvPr id="3" name="Marcador de Posição de Conteúdo 2">
            <a:extLst>
              <a:ext uri="{FF2B5EF4-FFF2-40B4-BE49-F238E27FC236}">
                <a16:creationId xmlns:a16="http://schemas.microsoft.com/office/drawing/2014/main" id="{8782F34E-9DC1-4165-BECF-2CCDBBF72FE1}"/>
              </a:ext>
            </a:extLst>
          </p:cNvPr>
          <p:cNvSpPr>
            <a:spLocks noGrp="1"/>
          </p:cNvSpPr>
          <p:nvPr>
            <p:ph idx="1"/>
          </p:nvPr>
        </p:nvSpPr>
        <p:spPr/>
        <p:txBody>
          <a:bodyPr>
            <a:normAutofit/>
          </a:bodyPr>
          <a:lstStyle/>
          <a:p>
            <a:pPr algn="just">
              <a:buFont typeface="Wingdings" panose="05000000000000000000" pitchFamily="2" charset="2"/>
              <a:buChar char="Ø"/>
            </a:pPr>
            <a:r>
              <a:rPr lang="pt-PT" dirty="0"/>
              <a:t>O Centro de Recolha Oficial de Animais de Companhia (CROAC) do Município de Elvas dispõe de diversas instalações destinadas à recolha e alojamento de animais errantes.</a:t>
            </a:r>
          </a:p>
          <a:p>
            <a:pPr algn="just">
              <a:buFont typeface="Wingdings" panose="05000000000000000000" pitchFamily="2" charset="2"/>
              <a:buChar char="Ø"/>
            </a:pPr>
            <a:endParaRPr lang="pt-PT" dirty="0"/>
          </a:p>
          <a:p>
            <a:pPr algn="just">
              <a:buFont typeface="Wingdings" panose="05000000000000000000" pitchFamily="2" charset="2"/>
              <a:buChar char="Ø"/>
            </a:pPr>
            <a:r>
              <a:rPr lang="pt-PT" dirty="0"/>
              <a:t>Os animais recolhidos pelo CROAC ou entregues nas instalações do CROAC do Município de Elvas poderão ser posteriormente adotados, passados 15 dias da data de entrada, se não tiverem sido reclamados pelo detentor. </a:t>
            </a:r>
          </a:p>
          <a:p>
            <a:pPr algn="just">
              <a:buFont typeface="Wingdings" panose="05000000000000000000" pitchFamily="2" charset="2"/>
              <a:buChar char="Ø"/>
            </a:pPr>
            <a:endParaRPr lang="pt-PT" dirty="0"/>
          </a:p>
        </p:txBody>
      </p:sp>
    </p:spTree>
    <p:extLst>
      <p:ext uri="{BB962C8B-B14F-4D97-AF65-F5344CB8AC3E}">
        <p14:creationId xmlns:p14="http://schemas.microsoft.com/office/powerpoint/2010/main" val="283070816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A93546-43B2-4FD3-A832-5953CF90A424}"/>
              </a:ext>
            </a:extLst>
          </p:cNvPr>
          <p:cNvSpPr>
            <a:spLocks noGrp="1"/>
          </p:cNvSpPr>
          <p:nvPr>
            <p:ph type="title"/>
          </p:nvPr>
        </p:nvSpPr>
        <p:spPr>
          <a:xfrm>
            <a:off x="2116833" y="757256"/>
            <a:ext cx="7958331" cy="1077229"/>
          </a:xfrm>
        </p:spPr>
        <p:txBody>
          <a:bodyPr/>
          <a:lstStyle/>
          <a:p>
            <a:pPr algn="ctr"/>
            <a:r>
              <a:rPr lang="pt-PT" b="1" dirty="0">
                <a:latin typeface="Arial Rounded MT Bold" panose="020F0704030504030204" pitchFamily="34" charset="0"/>
              </a:rPr>
              <a:t>Amélia</a:t>
            </a:r>
          </a:p>
        </p:txBody>
      </p:sp>
      <p:pic>
        <p:nvPicPr>
          <p:cNvPr id="4" name="Marcador de Posição de Conteúdo 3">
            <a:extLst>
              <a:ext uri="{FF2B5EF4-FFF2-40B4-BE49-F238E27FC236}">
                <a16:creationId xmlns:a16="http://schemas.microsoft.com/office/drawing/2014/main" id="{CB97F327-50E0-48BA-95CE-C79BBF0D7709}"/>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25081" r="10649"/>
          <a:stretch/>
        </p:blipFill>
        <p:spPr bwMode="auto">
          <a:xfrm>
            <a:off x="4514849" y="2051050"/>
            <a:ext cx="3162301" cy="2755900"/>
          </a:xfrm>
          <a:prstGeom prst="rect">
            <a:avLst/>
          </a:prstGeom>
          <a:noFill/>
          <a:ln>
            <a:noFill/>
          </a:ln>
        </p:spPr>
      </p:pic>
      <p:sp>
        <p:nvSpPr>
          <p:cNvPr id="5" name="Retângulo: Cantos Arredondados 4">
            <a:extLst>
              <a:ext uri="{FF2B5EF4-FFF2-40B4-BE49-F238E27FC236}">
                <a16:creationId xmlns:a16="http://schemas.microsoft.com/office/drawing/2014/main" id="{32463A30-9824-47E2-BA43-79356784DA7C}"/>
              </a:ext>
            </a:extLst>
          </p:cNvPr>
          <p:cNvSpPr/>
          <p:nvPr/>
        </p:nvSpPr>
        <p:spPr>
          <a:xfrm>
            <a:off x="1893393" y="4248813"/>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Médio</a:t>
            </a:r>
          </a:p>
          <a:p>
            <a:endParaRPr lang="pt-PT" dirty="0"/>
          </a:p>
          <a:p>
            <a:r>
              <a:rPr lang="pt-PT" b="1" dirty="0"/>
              <a:t>Idade: </a:t>
            </a:r>
            <a:r>
              <a:rPr lang="pt-PT" dirty="0"/>
              <a:t>Adulto</a:t>
            </a:r>
          </a:p>
          <a:p>
            <a:r>
              <a:rPr lang="pt-PT" b="1" dirty="0"/>
              <a:t>         (</a:t>
            </a:r>
            <a:r>
              <a:rPr lang="pt-PT" dirty="0"/>
              <a:t>≈ 3 anos)</a:t>
            </a:r>
          </a:p>
          <a:p>
            <a:endParaRPr lang="pt-PT" dirty="0"/>
          </a:p>
        </p:txBody>
      </p:sp>
      <p:sp>
        <p:nvSpPr>
          <p:cNvPr id="6" name="Retângulo: Cantos Arredondados 5">
            <a:extLst>
              <a:ext uri="{FF2B5EF4-FFF2-40B4-BE49-F238E27FC236}">
                <a16:creationId xmlns:a16="http://schemas.microsoft.com/office/drawing/2014/main" id="{C6B956E6-BF76-4E23-AC3F-7F9D010F81ED}"/>
              </a:ext>
            </a:extLst>
          </p:cNvPr>
          <p:cNvSpPr/>
          <p:nvPr/>
        </p:nvSpPr>
        <p:spPr>
          <a:xfrm>
            <a:off x="8154264" y="4248814"/>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 </a:t>
            </a:r>
          </a:p>
          <a:p>
            <a:endParaRPr lang="pt-PT" dirty="0"/>
          </a:p>
          <a:p>
            <a:r>
              <a:rPr lang="pt-PT" b="1" dirty="0"/>
              <a:t>Cor:</a:t>
            </a:r>
            <a:r>
              <a:rPr lang="pt-PT" dirty="0"/>
              <a:t> Creme</a:t>
            </a:r>
          </a:p>
          <a:p>
            <a:endParaRPr lang="pt-PT" dirty="0"/>
          </a:p>
          <a:p>
            <a:r>
              <a:rPr lang="pt-PT" b="1" dirty="0"/>
              <a:t>Pelagem: </a:t>
            </a:r>
            <a:r>
              <a:rPr lang="pt-PT" dirty="0"/>
              <a:t>Média e lisa</a:t>
            </a:r>
          </a:p>
          <a:p>
            <a:endParaRPr lang="pt-PT" dirty="0"/>
          </a:p>
        </p:txBody>
      </p:sp>
    </p:spTree>
    <p:extLst>
      <p:ext uri="{BB962C8B-B14F-4D97-AF65-F5344CB8AC3E}">
        <p14:creationId xmlns:p14="http://schemas.microsoft.com/office/powerpoint/2010/main" val="27230858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88954E-3B8C-437B-931A-AA930603EEC2}"/>
              </a:ext>
            </a:extLst>
          </p:cNvPr>
          <p:cNvSpPr>
            <a:spLocks noGrp="1"/>
          </p:cNvSpPr>
          <p:nvPr>
            <p:ph type="title"/>
          </p:nvPr>
        </p:nvSpPr>
        <p:spPr>
          <a:xfrm>
            <a:off x="2116834" y="744556"/>
            <a:ext cx="7958331" cy="1077229"/>
          </a:xfrm>
        </p:spPr>
        <p:txBody>
          <a:bodyPr/>
          <a:lstStyle/>
          <a:p>
            <a:pPr algn="ctr"/>
            <a:r>
              <a:rPr lang="pt-PT" b="1" dirty="0">
                <a:latin typeface="Arial Rounded MT Bold" panose="020F0704030504030204" pitchFamily="34" charset="0"/>
              </a:rPr>
              <a:t>Rita</a:t>
            </a:r>
          </a:p>
        </p:txBody>
      </p:sp>
      <p:pic>
        <p:nvPicPr>
          <p:cNvPr id="8" name="Marcador de Posição de Conteúdo 7">
            <a:extLst>
              <a:ext uri="{FF2B5EF4-FFF2-40B4-BE49-F238E27FC236}">
                <a16:creationId xmlns:a16="http://schemas.microsoft.com/office/drawing/2014/main" id="{D20EBDA1-33A7-4600-B0AF-5325F027AB2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4432" t="53071" r="33752" b="16017"/>
          <a:stretch/>
        </p:blipFill>
        <p:spPr>
          <a:xfrm rot="5400000">
            <a:off x="4305246" y="2124074"/>
            <a:ext cx="3581508" cy="2609852"/>
          </a:xfrm>
        </p:spPr>
      </p:pic>
      <p:sp>
        <p:nvSpPr>
          <p:cNvPr id="9" name="Retângulo: Cantos Arredondados 8">
            <a:extLst>
              <a:ext uri="{FF2B5EF4-FFF2-40B4-BE49-F238E27FC236}">
                <a16:creationId xmlns:a16="http://schemas.microsoft.com/office/drawing/2014/main" id="{87275D67-F68A-429B-9A0E-8C048ED94E61}"/>
              </a:ext>
            </a:extLst>
          </p:cNvPr>
          <p:cNvSpPr/>
          <p:nvPr/>
        </p:nvSpPr>
        <p:spPr>
          <a:xfrm>
            <a:off x="2116833" y="4248814"/>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Pequeno</a:t>
            </a:r>
          </a:p>
          <a:p>
            <a:endParaRPr lang="pt-PT" dirty="0"/>
          </a:p>
          <a:p>
            <a:r>
              <a:rPr lang="pt-PT" b="1" dirty="0"/>
              <a:t>Idade: </a:t>
            </a:r>
            <a:r>
              <a:rPr lang="pt-PT" dirty="0"/>
              <a:t>Adulto</a:t>
            </a:r>
          </a:p>
          <a:p>
            <a:r>
              <a:rPr lang="pt-PT" b="1" dirty="0"/>
              <a:t>         (</a:t>
            </a:r>
            <a:r>
              <a:rPr lang="pt-PT" dirty="0"/>
              <a:t>≈ 3 anos)</a:t>
            </a:r>
          </a:p>
          <a:p>
            <a:endParaRPr lang="pt-PT" dirty="0"/>
          </a:p>
        </p:txBody>
      </p:sp>
      <p:sp>
        <p:nvSpPr>
          <p:cNvPr id="10" name="Retângulo: Cantos Arredondados 9">
            <a:extLst>
              <a:ext uri="{FF2B5EF4-FFF2-40B4-BE49-F238E27FC236}">
                <a16:creationId xmlns:a16="http://schemas.microsoft.com/office/drawing/2014/main" id="{BB7615AB-A69B-4DE6-8BE7-51C5667691D6}"/>
              </a:ext>
            </a:extLst>
          </p:cNvPr>
          <p:cNvSpPr/>
          <p:nvPr/>
        </p:nvSpPr>
        <p:spPr>
          <a:xfrm>
            <a:off x="7930822" y="4127500"/>
            <a:ext cx="2144342" cy="2354527"/>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 </a:t>
            </a:r>
          </a:p>
          <a:p>
            <a:endParaRPr lang="pt-PT" dirty="0"/>
          </a:p>
          <a:p>
            <a:r>
              <a:rPr lang="pt-PT" b="1" dirty="0"/>
              <a:t>Cor:</a:t>
            </a:r>
            <a:r>
              <a:rPr lang="pt-PT" dirty="0"/>
              <a:t> Castanho escuro</a:t>
            </a:r>
          </a:p>
          <a:p>
            <a:endParaRPr lang="pt-PT" dirty="0"/>
          </a:p>
          <a:p>
            <a:r>
              <a:rPr lang="pt-PT" b="1" dirty="0"/>
              <a:t>Pelagem: </a:t>
            </a:r>
            <a:r>
              <a:rPr lang="pt-PT" dirty="0"/>
              <a:t>Curta e lisa</a:t>
            </a:r>
          </a:p>
          <a:p>
            <a:endParaRPr lang="pt-PT" dirty="0"/>
          </a:p>
        </p:txBody>
      </p:sp>
    </p:spTree>
    <p:extLst>
      <p:ext uri="{BB962C8B-B14F-4D97-AF65-F5344CB8AC3E}">
        <p14:creationId xmlns:p14="http://schemas.microsoft.com/office/powerpoint/2010/main" val="11406192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EC45CD-40BA-4665-8769-A411EBEE5650}"/>
              </a:ext>
            </a:extLst>
          </p:cNvPr>
          <p:cNvSpPr>
            <a:spLocks noGrp="1"/>
          </p:cNvSpPr>
          <p:nvPr>
            <p:ph type="title"/>
          </p:nvPr>
        </p:nvSpPr>
        <p:spPr>
          <a:xfrm>
            <a:off x="2116833" y="731856"/>
            <a:ext cx="7958331" cy="1077229"/>
          </a:xfrm>
        </p:spPr>
        <p:txBody>
          <a:bodyPr/>
          <a:lstStyle/>
          <a:p>
            <a:pPr algn="ctr"/>
            <a:r>
              <a:rPr lang="pt-PT" b="1" dirty="0" err="1">
                <a:latin typeface="Arial Rounded MT Bold" panose="020F0704030504030204" pitchFamily="34" charset="0"/>
              </a:rPr>
              <a:t>Abelinho</a:t>
            </a:r>
            <a:endParaRPr lang="pt-PT" b="1" dirty="0">
              <a:latin typeface="Arial Rounded MT Bold" panose="020F0704030504030204" pitchFamily="34" charset="0"/>
            </a:endParaRPr>
          </a:p>
        </p:txBody>
      </p:sp>
      <p:pic>
        <p:nvPicPr>
          <p:cNvPr id="4" name="Marcador de Posição de Conteúdo 3">
            <a:extLst>
              <a:ext uri="{FF2B5EF4-FFF2-40B4-BE49-F238E27FC236}">
                <a16:creationId xmlns:a16="http://schemas.microsoft.com/office/drawing/2014/main" id="{50CE16A8-4C5E-4E69-BB3A-630235F03356}"/>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r="33908"/>
          <a:stretch/>
        </p:blipFill>
        <p:spPr bwMode="auto">
          <a:xfrm>
            <a:off x="4330700" y="2070100"/>
            <a:ext cx="3530599" cy="2717799"/>
          </a:xfrm>
          <a:prstGeom prst="rect">
            <a:avLst/>
          </a:prstGeom>
          <a:noFill/>
          <a:ln>
            <a:noFill/>
          </a:ln>
        </p:spPr>
      </p:pic>
      <p:sp>
        <p:nvSpPr>
          <p:cNvPr id="5" name="Retângulo: Cantos Arredondados 4">
            <a:extLst>
              <a:ext uri="{FF2B5EF4-FFF2-40B4-BE49-F238E27FC236}">
                <a16:creationId xmlns:a16="http://schemas.microsoft.com/office/drawing/2014/main" id="{4D0C49AC-D59B-4FD7-852A-B6568D475990}"/>
              </a:ext>
            </a:extLst>
          </p:cNvPr>
          <p:cNvSpPr/>
          <p:nvPr/>
        </p:nvSpPr>
        <p:spPr>
          <a:xfrm>
            <a:off x="1699454" y="4279898"/>
            <a:ext cx="2144342"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Grande</a:t>
            </a:r>
          </a:p>
          <a:p>
            <a:endParaRPr lang="pt-PT" dirty="0"/>
          </a:p>
          <a:p>
            <a:r>
              <a:rPr lang="pt-PT" b="1" dirty="0"/>
              <a:t>Idade: </a:t>
            </a:r>
            <a:r>
              <a:rPr lang="pt-PT" dirty="0"/>
              <a:t>Adulto</a:t>
            </a:r>
          </a:p>
          <a:p>
            <a:r>
              <a:rPr lang="pt-PT" b="1" dirty="0"/>
              <a:t>         (</a:t>
            </a:r>
            <a:r>
              <a:rPr lang="pt-PT" dirty="0"/>
              <a:t>≈ 3 anos)</a:t>
            </a:r>
          </a:p>
          <a:p>
            <a:endParaRPr lang="pt-PT" dirty="0"/>
          </a:p>
        </p:txBody>
      </p:sp>
      <p:sp>
        <p:nvSpPr>
          <p:cNvPr id="6" name="Retângulo: Cantos Arredondados 5">
            <a:extLst>
              <a:ext uri="{FF2B5EF4-FFF2-40B4-BE49-F238E27FC236}">
                <a16:creationId xmlns:a16="http://schemas.microsoft.com/office/drawing/2014/main" id="{20D0AA49-B693-430D-8EA3-57AFB960A878}"/>
              </a:ext>
            </a:extLst>
          </p:cNvPr>
          <p:cNvSpPr/>
          <p:nvPr/>
        </p:nvSpPr>
        <p:spPr>
          <a:xfrm>
            <a:off x="8348202" y="4178300"/>
            <a:ext cx="2586497" cy="2334811"/>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Rafeiro do Alentejo </a:t>
            </a:r>
          </a:p>
          <a:p>
            <a:endParaRPr lang="pt-PT" dirty="0"/>
          </a:p>
          <a:p>
            <a:r>
              <a:rPr lang="pt-PT" b="1" dirty="0"/>
              <a:t>Cor:</a:t>
            </a:r>
            <a:r>
              <a:rPr lang="pt-PT" dirty="0"/>
              <a:t> Creme e branco</a:t>
            </a:r>
          </a:p>
          <a:p>
            <a:endParaRPr lang="pt-PT" dirty="0"/>
          </a:p>
          <a:p>
            <a:r>
              <a:rPr lang="pt-PT" b="1" dirty="0"/>
              <a:t>Pelagem: </a:t>
            </a:r>
            <a:r>
              <a:rPr lang="pt-PT" dirty="0"/>
              <a:t>Média e lisa</a:t>
            </a:r>
          </a:p>
          <a:p>
            <a:endParaRPr lang="pt-PT" dirty="0"/>
          </a:p>
        </p:txBody>
      </p:sp>
    </p:spTree>
    <p:extLst>
      <p:ext uri="{BB962C8B-B14F-4D97-AF65-F5344CB8AC3E}">
        <p14:creationId xmlns:p14="http://schemas.microsoft.com/office/powerpoint/2010/main" val="23363349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2D2F05-C240-425F-8863-876CA99BD449}"/>
              </a:ext>
            </a:extLst>
          </p:cNvPr>
          <p:cNvSpPr>
            <a:spLocks noGrp="1"/>
          </p:cNvSpPr>
          <p:nvPr>
            <p:ph type="title"/>
          </p:nvPr>
        </p:nvSpPr>
        <p:spPr>
          <a:xfrm>
            <a:off x="2116834" y="706456"/>
            <a:ext cx="7958331" cy="1077229"/>
          </a:xfrm>
        </p:spPr>
        <p:txBody>
          <a:bodyPr/>
          <a:lstStyle/>
          <a:p>
            <a:pPr algn="ctr"/>
            <a:r>
              <a:rPr lang="pt-PT" b="1" dirty="0">
                <a:latin typeface="Arial Rounded MT Bold" panose="020F0704030504030204" pitchFamily="34" charset="0"/>
              </a:rPr>
              <a:t>Luna</a:t>
            </a:r>
          </a:p>
        </p:txBody>
      </p:sp>
      <p:pic>
        <p:nvPicPr>
          <p:cNvPr id="4" name="Marcador de Posição de Conteúdo 3">
            <a:extLst>
              <a:ext uri="{FF2B5EF4-FFF2-40B4-BE49-F238E27FC236}">
                <a16:creationId xmlns:a16="http://schemas.microsoft.com/office/drawing/2014/main" id="{D8AEE7A1-443C-4603-8E72-FB74EFF93BBC}"/>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r="26426"/>
          <a:stretch/>
        </p:blipFill>
        <p:spPr bwMode="auto">
          <a:xfrm>
            <a:off x="4419600" y="2082800"/>
            <a:ext cx="3352800" cy="2692400"/>
          </a:xfrm>
          <a:prstGeom prst="rect">
            <a:avLst/>
          </a:prstGeom>
          <a:noFill/>
          <a:ln>
            <a:noFill/>
          </a:ln>
        </p:spPr>
      </p:pic>
      <p:sp>
        <p:nvSpPr>
          <p:cNvPr id="5" name="Retângulo: Cantos Arredondados 4">
            <a:extLst>
              <a:ext uri="{FF2B5EF4-FFF2-40B4-BE49-F238E27FC236}">
                <a16:creationId xmlns:a16="http://schemas.microsoft.com/office/drawing/2014/main" id="{7414557F-025A-4824-BBE9-37C1E4FF538D}"/>
              </a:ext>
            </a:extLst>
          </p:cNvPr>
          <p:cNvSpPr/>
          <p:nvPr/>
        </p:nvSpPr>
        <p:spPr>
          <a:xfrm>
            <a:off x="1779093" y="4248814"/>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Médio</a:t>
            </a:r>
          </a:p>
          <a:p>
            <a:endParaRPr lang="pt-PT" dirty="0"/>
          </a:p>
          <a:p>
            <a:r>
              <a:rPr lang="pt-PT" b="1" dirty="0"/>
              <a:t>Idade: </a:t>
            </a:r>
            <a:r>
              <a:rPr lang="pt-PT" dirty="0"/>
              <a:t>Adulto</a:t>
            </a:r>
          </a:p>
          <a:p>
            <a:r>
              <a:rPr lang="pt-PT" b="1" dirty="0"/>
              <a:t>         (</a:t>
            </a:r>
            <a:r>
              <a:rPr lang="pt-PT" dirty="0"/>
              <a:t>≈ 4 anos)</a:t>
            </a:r>
          </a:p>
          <a:p>
            <a:endParaRPr lang="pt-PT" dirty="0"/>
          </a:p>
        </p:txBody>
      </p:sp>
      <p:sp>
        <p:nvSpPr>
          <p:cNvPr id="6" name="Retângulo: Cantos Arredondados 5">
            <a:extLst>
              <a:ext uri="{FF2B5EF4-FFF2-40B4-BE49-F238E27FC236}">
                <a16:creationId xmlns:a16="http://schemas.microsoft.com/office/drawing/2014/main" id="{2B4158A5-BDE8-4729-A6A9-1BE55FEBD07A}"/>
              </a:ext>
            </a:extLst>
          </p:cNvPr>
          <p:cNvSpPr/>
          <p:nvPr/>
        </p:nvSpPr>
        <p:spPr>
          <a:xfrm>
            <a:off x="8268565" y="4079632"/>
            <a:ext cx="2144342" cy="2402396"/>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 </a:t>
            </a:r>
          </a:p>
          <a:p>
            <a:endParaRPr lang="pt-PT" dirty="0"/>
          </a:p>
          <a:p>
            <a:r>
              <a:rPr lang="pt-PT" b="1" dirty="0"/>
              <a:t>Cor:</a:t>
            </a:r>
            <a:r>
              <a:rPr lang="pt-PT" dirty="0"/>
              <a:t> Castanho e branco</a:t>
            </a:r>
          </a:p>
          <a:p>
            <a:endParaRPr lang="pt-PT" dirty="0"/>
          </a:p>
          <a:p>
            <a:r>
              <a:rPr lang="pt-PT" b="1" dirty="0"/>
              <a:t>Pelagem: </a:t>
            </a:r>
            <a:r>
              <a:rPr lang="pt-PT" dirty="0"/>
              <a:t>Curta e lisa</a:t>
            </a:r>
          </a:p>
          <a:p>
            <a:endParaRPr lang="pt-PT" dirty="0"/>
          </a:p>
        </p:txBody>
      </p:sp>
    </p:spTree>
    <p:extLst>
      <p:ext uri="{BB962C8B-B14F-4D97-AF65-F5344CB8AC3E}">
        <p14:creationId xmlns:p14="http://schemas.microsoft.com/office/powerpoint/2010/main" val="20127202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2F86CC-18E8-422C-9A9B-707CF1779C68}"/>
              </a:ext>
            </a:extLst>
          </p:cNvPr>
          <p:cNvSpPr>
            <a:spLocks noGrp="1"/>
          </p:cNvSpPr>
          <p:nvPr>
            <p:ph type="title"/>
          </p:nvPr>
        </p:nvSpPr>
        <p:spPr>
          <a:xfrm>
            <a:off x="2116833" y="706456"/>
            <a:ext cx="7958331" cy="1077229"/>
          </a:xfrm>
        </p:spPr>
        <p:txBody>
          <a:bodyPr/>
          <a:lstStyle/>
          <a:p>
            <a:pPr algn="ctr"/>
            <a:r>
              <a:rPr lang="pt-PT" b="1" dirty="0">
                <a:latin typeface="Arial Rounded MT Bold" panose="020F0704030504030204" pitchFamily="34" charset="0"/>
              </a:rPr>
              <a:t>Pedro</a:t>
            </a:r>
          </a:p>
        </p:txBody>
      </p:sp>
      <p:sp>
        <p:nvSpPr>
          <p:cNvPr id="5" name="Retângulo: Cantos Arredondados 4">
            <a:extLst>
              <a:ext uri="{FF2B5EF4-FFF2-40B4-BE49-F238E27FC236}">
                <a16:creationId xmlns:a16="http://schemas.microsoft.com/office/drawing/2014/main" id="{74028020-6E09-420D-BF9A-693F24B5725E}"/>
              </a:ext>
            </a:extLst>
          </p:cNvPr>
          <p:cNvSpPr/>
          <p:nvPr/>
        </p:nvSpPr>
        <p:spPr>
          <a:xfrm>
            <a:off x="1839155" y="4279897"/>
            <a:ext cx="2144342"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Médio</a:t>
            </a:r>
          </a:p>
          <a:p>
            <a:endParaRPr lang="pt-PT" dirty="0"/>
          </a:p>
          <a:p>
            <a:r>
              <a:rPr lang="pt-PT" b="1" dirty="0"/>
              <a:t>Idade: </a:t>
            </a:r>
            <a:r>
              <a:rPr lang="pt-PT" dirty="0"/>
              <a:t>Adulto</a:t>
            </a:r>
          </a:p>
          <a:p>
            <a:r>
              <a:rPr lang="pt-PT" b="1" dirty="0"/>
              <a:t>         (</a:t>
            </a:r>
            <a:r>
              <a:rPr lang="pt-PT" dirty="0"/>
              <a:t>≈ 4 anos)</a:t>
            </a:r>
          </a:p>
          <a:p>
            <a:endParaRPr lang="pt-PT" dirty="0"/>
          </a:p>
        </p:txBody>
      </p:sp>
      <p:sp>
        <p:nvSpPr>
          <p:cNvPr id="6" name="Retângulo: Cantos Arredondados 5">
            <a:extLst>
              <a:ext uri="{FF2B5EF4-FFF2-40B4-BE49-F238E27FC236}">
                <a16:creationId xmlns:a16="http://schemas.microsoft.com/office/drawing/2014/main" id="{3B008F25-7E37-45F0-8C61-D6CE2632A1EF}"/>
              </a:ext>
            </a:extLst>
          </p:cNvPr>
          <p:cNvSpPr/>
          <p:nvPr/>
        </p:nvSpPr>
        <p:spPr>
          <a:xfrm>
            <a:off x="8208502" y="4279897"/>
            <a:ext cx="2688097"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 </a:t>
            </a:r>
          </a:p>
          <a:p>
            <a:endParaRPr lang="pt-PT" dirty="0"/>
          </a:p>
          <a:p>
            <a:r>
              <a:rPr lang="pt-PT" b="1" dirty="0"/>
              <a:t>Cor:</a:t>
            </a:r>
            <a:r>
              <a:rPr lang="pt-PT" dirty="0"/>
              <a:t> Castanho tigrado</a:t>
            </a:r>
          </a:p>
          <a:p>
            <a:endParaRPr lang="pt-PT" dirty="0"/>
          </a:p>
          <a:p>
            <a:r>
              <a:rPr lang="pt-PT" b="1" dirty="0"/>
              <a:t>Pelagem: </a:t>
            </a:r>
            <a:r>
              <a:rPr lang="pt-PT" dirty="0"/>
              <a:t>Média e lisa</a:t>
            </a:r>
          </a:p>
          <a:p>
            <a:endParaRPr lang="pt-PT" dirty="0"/>
          </a:p>
        </p:txBody>
      </p:sp>
      <p:pic>
        <p:nvPicPr>
          <p:cNvPr id="9" name="Marcador de Posição de Conteúdo 8">
            <a:extLst>
              <a:ext uri="{FF2B5EF4-FFF2-40B4-BE49-F238E27FC236}">
                <a16:creationId xmlns:a16="http://schemas.microsoft.com/office/drawing/2014/main" id="{A5653E35-4546-45A6-AF85-D268A86FC1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4074" y="2016918"/>
            <a:ext cx="3843851" cy="2824163"/>
          </a:xfrm>
        </p:spPr>
      </p:pic>
    </p:spTree>
    <p:extLst>
      <p:ext uri="{BB962C8B-B14F-4D97-AF65-F5344CB8AC3E}">
        <p14:creationId xmlns:p14="http://schemas.microsoft.com/office/powerpoint/2010/main" val="1855498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AE027B-6E4E-4CB4-B0E8-77E8811C2D3C}"/>
              </a:ext>
            </a:extLst>
          </p:cNvPr>
          <p:cNvSpPr>
            <a:spLocks noGrp="1"/>
          </p:cNvSpPr>
          <p:nvPr>
            <p:ph type="title"/>
          </p:nvPr>
        </p:nvSpPr>
        <p:spPr>
          <a:xfrm>
            <a:off x="1877682" y="579677"/>
            <a:ext cx="7958331" cy="1077229"/>
          </a:xfrm>
        </p:spPr>
        <p:txBody>
          <a:bodyPr/>
          <a:lstStyle/>
          <a:p>
            <a:pPr algn="ctr"/>
            <a:r>
              <a:rPr lang="pt-PT" b="1" dirty="0" err="1">
                <a:latin typeface="Arial Rounded MT Bold" panose="020F0704030504030204" pitchFamily="34" charset="0"/>
              </a:rPr>
              <a:t>Black</a:t>
            </a:r>
            <a:endParaRPr lang="pt-PT" b="1" dirty="0">
              <a:latin typeface="Arial Rounded MT Bold" panose="020F0704030504030204" pitchFamily="34" charset="0"/>
            </a:endParaRPr>
          </a:p>
        </p:txBody>
      </p:sp>
      <p:pic>
        <p:nvPicPr>
          <p:cNvPr id="5" name="Marcador de Posição de Conteúdo 4">
            <a:extLst>
              <a:ext uri="{FF2B5EF4-FFF2-40B4-BE49-F238E27FC236}">
                <a16:creationId xmlns:a16="http://schemas.microsoft.com/office/drawing/2014/main" id="{D75E96D7-58D6-46F7-91AF-E15C34E583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291" r="34392"/>
          <a:stretch/>
        </p:blipFill>
        <p:spPr>
          <a:xfrm>
            <a:off x="4466198" y="1656906"/>
            <a:ext cx="2781300" cy="3544187"/>
          </a:xfrm>
        </p:spPr>
      </p:pic>
      <p:sp>
        <p:nvSpPr>
          <p:cNvPr id="6" name="Retângulo: Cantos Arredondados 5">
            <a:extLst>
              <a:ext uri="{FF2B5EF4-FFF2-40B4-BE49-F238E27FC236}">
                <a16:creationId xmlns:a16="http://schemas.microsoft.com/office/drawing/2014/main" id="{9C8002DB-D2A7-4C9E-ABC7-55F63C05E0CD}"/>
              </a:ext>
            </a:extLst>
          </p:cNvPr>
          <p:cNvSpPr/>
          <p:nvPr/>
        </p:nvSpPr>
        <p:spPr>
          <a:xfrm>
            <a:off x="1670343" y="4279896"/>
            <a:ext cx="2144342"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Médio</a:t>
            </a:r>
          </a:p>
          <a:p>
            <a:endParaRPr lang="pt-PT" dirty="0"/>
          </a:p>
          <a:p>
            <a:r>
              <a:rPr lang="pt-PT" b="1" dirty="0"/>
              <a:t>Idade: </a:t>
            </a:r>
            <a:r>
              <a:rPr lang="pt-PT" dirty="0"/>
              <a:t>Adulto</a:t>
            </a:r>
          </a:p>
          <a:p>
            <a:r>
              <a:rPr lang="pt-PT" b="1" dirty="0"/>
              <a:t>         (</a:t>
            </a:r>
            <a:r>
              <a:rPr lang="pt-PT" dirty="0"/>
              <a:t>≈ 3 anos)</a:t>
            </a:r>
          </a:p>
          <a:p>
            <a:endParaRPr lang="pt-PT" dirty="0"/>
          </a:p>
        </p:txBody>
      </p:sp>
      <p:sp>
        <p:nvSpPr>
          <p:cNvPr id="7" name="Retângulo: Cantos Arredondados 6">
            <a:extLst>
              <a:ext uri="{FF2B5EF4-FFF2-40B4-BE49-F238E27FC236}">
                <a16:creationId xmlns:a16="http://schemas.microsoft.com/office/drawing/2014/main" id="{0EEBDCC5-399C-4890-804F-CA1B06CE75CE}"/>
              </a:ext>
            </a:extLst>
          </p:cNvPr>
          <p:cNvSpPr/>
          <p:nvPr/>
        </p:nvSpPr>
        <p:spPr>
          <a:xfrm>
            <a:off x="7899011" y="4279896"/>
            <a:ext cx="3005599"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Labrador </a:t>
            </a:r>
            <a:r>
              <a:rPr lang="pt-PT" dirty="0" err="1"/>
              <a:t>Retriever</a:t>
            </a:r>
            <a:endParaRPr lang="pt-PT" dirty="0"/>
          </a:p>
          <a:p>
            <a:endParaRPr lang="pt-PT" dirty="0"/>
          </a:p>
          <a:p>
            <a:r>
              <a:rPr lang="pt-PT" b="1" dirty="0"/>
              <a:t>Cor:</a:t>
            </a:r>
            <a:r>
              <a:rPr lang="pt-PT" dirty="0"/>
              <a:t> Preto</a:t>
            </a:r>
          </a:p>
          <a:p>
            <a:endParaRPr lang="pt-PT" dirty="0"/>
          </a:p>
          <a:p>
            <a:r>
              <a:rPr lang="pt-PT" b="1" dirty="0"/>
              <a:t>Pelagem: </a:t>
            </a:r>
            <a:r>
              <a:rPr lang="pt-PT" dirty="0"/>
              <a:t>Curta e lisa</a:t>
            </a:r>
          </a:p>
          <a:p>
            <a:endParaRPr lang="pt-PT" dirty="0"/>
          </a:p>
        </p:txBody>
      </p:sp>
    </p:spTree>
    <p:extLst>
      <p:ext uri="{BB962C8B-B14F-4D97-AF65-F5344CB8AC3E}">
        <p14:creationId xmlns:p14="http://schemas.microsoft.com/office/powerpoint/2010/main" val="3301778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48418F-F27F-4550-B541-4BA3DF522861}"/>
              </a:ext>
            </a:extLst>
          </p:cNvPr>
          <p:cNvSpPr>
            <a:spLocks noGrp="1"/>
          </p:cNvSpPr>
          <p:nvPr>
            <p:ph type="title"/>
          </p:nvPr>
        </p:nvSpPr>
        <p:spPr>
          <a:xfrm>
            <a:off x="2116834" y="744556"/>
            <a:ext cx="7958331" cy="1077229"/>
          </a:xfrm>
        </p:spPr>
        <p:txBody>
          <a:bodyPr/>
          <a:lstStyle/>
          <a:p>
            <a:pPr algn="ctr"/>
            <a:r>
              <a:rPr lang="pt-PT" b="1" dirty="0" err="1">
                <a:latin typeface="Arial Rounded MT Bold" panose="020F0704030504030204" pitchFamily="34" charset="0"/>
              </a:rPr>
              <a:t>Castanhinho</a:t>
            </a:r>
            <a:r>
              <a:rPr lang="pt-PT" b="1" dirty="0">
                <a:latin typeface="Arial Rounded MT Bold" panose="020F0704030504030204" pitchFamily="34" charset="0"/>
              </a:rPr>
              <a:t>  </a:t>
            </a:r>
          </a:p>
        </p:txBody>
      </p:sp>
      <p:pic>
        <p:nvPicPr>
          <p:cNvPr id="4" name="Marcador de Posição de Conteúdo 3">
            <a:extLst>
              <a:ext uri="{FF2B5EF4-FFF2-40B4-BE49-F238E27FC236}">
                <a16:creationId xmlns:a16="http://schemas.microsoft.com/office/drawing/2014/main" id="{FD6DBEC2-2506-4720-BCF5-D4612D12B288}"/>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20832"/>
          <a:stretch/>
        </p:blipFill>
        <p:spPr bwMode="auto">
          <a:xfrm>
            <a:off x="4291193" y="2087764"/>
            <a:ext cx="3609614" cy="2682472"/>
          </a:xfrm>
          <a:prstGeom prst="rect">
            <a:avLst/>
          </a:prstGeom>
          <a:noFill/>
          <a:ln>
            <a:noFill/>
          </a:ln>
        </p:spPr>
      </p:pic>
      <p:sp>
        <p:nvSpPr>
          <p:cNvPr id="5" name="Retângulo: Cantos Arredondados 4">
            <a:extLst>
              <a:ext uri="{FF2B5EF4-FFF2-40B4-BE49-F238E27FC236}">
                <a16:creationId xmlns:a16="http://schemas.microsoft.com/office/drawing/2014/main" id="{A523AA0B-1026-40CF-BC67-9BA61417A9E5}"/>
              </a:ext>
            </a:extLst>
          </p:cNvPr>
          <p:cNvSpPr/>
          <p:nvPr/>
        </p:nvSpPr>
        <p:spPr>
          <a:xfrm>
            <a:off x="1559755" y="4279894"/>
            <a:ext cx="2144342"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Pequeno</a:t>
            </a:r>
          </a:p>
          <a:p>
            <a:endParaRPr lang="pt-PT" dirty="0"/>
          </a:p>
          <a:p>
            <a:r>
              <a:rPr lang="pt-PT" b="1" dirty="0"/>
              <a:t>Idade: </a:t>
            </a:r>
            <a:r>
              <a:rPr lang="pt-PT" dirty="0"/>
              <a:t>Adulto</a:t>
            </a:r>
          </a:p>
          <a:p>
            <a:r>
              <a:rPr lang="pt-PT" b="1" dirty="0"/>
              <a:t>         (</a:t>
            </a:r>
            <a:r>
              <a:rPr lang="pt-PT" dirty="0"/>
              <a:t>≈ 3 anos)</a:t>
            </a:r>
          </a:p>
          <a:p>
            <a:endParaRPr lang="pt-PT" dirty="0"/>
          </a:p>
        </p:txBody>
      </p:sp>
      <p:sp>
        <p:nvSpPr>
          <p:cNvPr id="6" name="Retângulo: Cantos Arredondados 5">
            <a:extLst>
              <a:ext uri="{FF2B5EF4-FFF2-40B4-BE49-F238E27FC236}">
                <a16:creationId xmlns:a16="http://schemas.microsoft.com/office/drawing/2014/main" id="{CA153F90-1320-4851-9FE6-0986C5650F70}"/>
              </a:ext>
            </a:extLst>
          </p:cNvPr>
          <p:cNvSpPr/>
          <p:nvPr/>
        </p:nvSpPr>
        <p:spPr>
          <a:xfrm>
            <a:off x="8487903" y="4152900"/>
            <a:ext cx="2144342" cy="2360207"/>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 </a:t>
            </a:r>
          </a:p>
          <a:p>
            <a:endParaRPr lang="pt-PT" dirty="0"/>
          </a:p>
          <a:p>
            <a:r>
              <a:rPr lang="pt-PT" b="1" dirty="0"/>
              <a:t>Cor: </a:t>
            </a:r>
            <a:r>
              <a:rPr lang="pt-PT" dirty="0"/>
              <a:t>Castanho e preto</a:t>
            </a:r>
          </a:p>
          <a:p>
            <a:endParaRPr lang="pt-PT" dirty="0"/>
          </a:p>
          <a:p>
            <a:r>
              <a:rPr lang="pt-PT" b="1" dirty="0"/>
              <a:t>Pelagem: </a:t>
            </a:r>
            <a:r>
              <a:rPr lang="pt-PT" dirty="0"/>
              <a:t>Curta e lisa</a:t>
            </a:r>
          </a:p>
          <a:p>
            <a:endParaRPr lang="pt-PT" dirty="0"/>
          </a:p>
        </p:txBody>
      </p:sp>
    </p:spTree>
    <p:extLst>
      <p:ext uri="{BB962C8B-B14F-4D97-AF65-F5344CB8AC3E}">
        <p14:creationId xmlns:p14="http://schemas.microsoft.com/office/powerpoint/2010/main" val="19606515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BC6FA3-3944-48B6-8E77-89AD07A70B81}"/>
              </a:ext>
            </a:extLst>
          </p:cNvPr>
          <p:cNvSpPr>
            <a:spLocks noGrp="1"/>
          </p:cNvSpPr>
          <p:nvPr>
            <p:ph type="title"/>
          </p:nvPr>
        </p:nvSpPr>
        <p:spPr>
          <a:xfrm>
            <a:off x="2116834" y="769956"/>
            <a:ext cx="7958331" cy="1077229"/>
          </a:xfrm>
        </p:spPr>
        <p:txBody>
          <a:bodyPr/>
          <a:lstStyle/>
          <a:p>
            <a:pPr algn="ctr"/>
            <a:r>
              <a:rPr lang="pt-PT" b="1" dirty="0">
                <a:latin typeface="Arial Rounded MT Bold" panose="020F0704030504030204" pitchFamily="34" charset="0"/>
              </a:rPr>
              <a:t>Catita</a:t>
            </a:r>
          </a:p>
        </p:txBody>
      </p:sp>
      <p:pic>
        <p:nvPicPr>
          <p:cNvPr id="4" name="Marcador de Posição de Conteúdo 3">
            <a:extLst>
              <a:ext uri="{FF2B5EF4-FFF2-40B4-BE49-F238E27FC236}">
                <a16:creationId xmlns:a16="http://schemas.microsoft.com/office/drawing/2014/main" id="{D5EFBD95-5756-4444-B7B9-75592307F169}"/>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19601"/>
          <a:stretch/>
        </p:blipFill>
        <p:spPr bwMode="auto">
          <a:xfrm>
            <a:off x="4440591" y="2080837"/>
            <a:ext cx="3310818" cy="2696325"/>
          </a:xfrm>
          <a:prstGeom prst="rect">
            <a:avLst/>
          </a:prstGeom>
          <a:noFill/>
          <a:ln>
            <a:noFill/>
          </a:ln>
        </p:spPr>
      </p:pic>
      <p:sp>
        <p:nvSpPr>
          <p:cNvPr id="6" name="Retângulo: Cantos Arredondados 5">
            <a:extLst>
              <a:ext uri="{FF2B5EF4-FFF2-40B4-BE49-F238E27FC236}">
                <a16:creationId xmlns:a16="http://schemas.microsoft.com/office/drawing/2014/main" id="{E06EFF74-60D1-4959-9774-7A3511F652B1}"/>
              </a:ext>
            </a:extLst>
          </p:cNvPr>
          <p:cNvSpPr/>
          <p:nvPr/>
        </p:nvSpPr>
        <p:spPr>
          <a:xfrm>
            <a:off x="1826847" y="4248814"/>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Pequeno</a:t>
            </a:r>
          </a:p>
          <a:p>
            <a:endParaRPr lang="pt-PT" dirty="0"/>
          </a:p>
          <a:p>
            <a:r>
              <a:rPr lang="pt-PT" b="1" dirty="0"/>
              <a:t>Idade: </a:t>
            </a:r>
            <a:r>
              <a:rPr lang="pt-PT" dirty="0"/>
              <a:t>Adulto</a:t>
            </a:r>
          </a:p>
          <a:p>
            <a:r>
              <a:rPr lang="pt-PT" b="1" dirty="0"/>
              <a:t>         (</a:t>
            </a:r>
            <a:r>
              <a:rPr lang="pt-PT" dirty="0"/>
              <a:t>≈ 7 anos)</a:t>
            </a:r>
          </a:p>
          <a:p>
            <a:endParaRPr lang="pt-PT" dirty="0"/>
          </a:p>
        </p:txBody>
      </p:sp>
      <p:sp>
        <p:nvSpPr>
          <p:cNvPr id="7" name="Retângulo: Cantos Arredondados 6">
            <a:extLst>
              <a:ext uri="{FF2B5EF4-FFF2-40B4-BE49-F238E27FC236}">
                <a16:creationId xmlns:a16="http://schemas.microsoft.com/office/drawing/2014/main" id="{2192B935-4583-4824-AAA1-EC5F99B3F6B8}"/>
              </a:ext>
            </a:extLst>
          </p:cNvPr>
          <p:cNvSpPr/>
          <p:nvPr/>
        </p:nvSpPr>
        <p:spPr>
          <a:xfrm>
            <a:off x="8220811" y="4127500"/>
            <a:ext cx="2144342" cy="2354527"/>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 </a:t>
            </a:r>
          </a:p>
          <a:p>
            <a:endParaRPr lang="pt-PT" dirty="0"/>
          </a:p>
          <a:p>
            <a:r>
              <a:rPr lang="pt-PT" b="1" dirty="0"/>
              <a:t>Cor:</a:t>
            </a:r>
            <a:r>
              <a:rPr lang="pt-PT" dirty="0"/>
              <a:t> Branco e preto tricolor</a:t>
            </a:r>
          </a:p>
          <a:p>
            <a:endParaRPr lang="pt-PT" dirty="0"/>
          </a:p>
          <a:p>
            <a:r>
              <a:rPr lang="pt-PT" b="1" dirty="0"/>
              <a:t>Pelagem: </a:t>
            </a:r>
            <a:r>
              <a:rPr lang="pt-PT" dirty="0"/>
              <a:t>Curta e lisa</a:t>
            </a:r>
          </a:p>
          <a:p>
            <a:endParaRPr lang="pt-PT" dirty="0"/>
          </a:p>
        </p:txBody>
      </p:sp>
    </p:spTree>
    <p:extLst>
      <p:ext uri="{BB962C8B-B14F-4D97-AF65-F5344CB8AC3E}">
        <p14:creationId xmlns:p14="http://schemas.microsoft.com/office/powerpoint/2010/main" val="24197160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DB207-98FD-4AB2-A4D0-4DF3F77B08AE}"/>
              </a:ext>
            </a:extLst>
          </p:cNvPr>
          <p:cNvSpPr>
            <a:spLocks noGrp="1"/>
          </p:cNvSpPr>
          <p:nvPr>
            <p:ph type="title"/>
          </p:nvPr>
        </p:nvSpPr>
        <p:spPr>
          <a:xfrm>
            <a:off x="2611807" y="693756"/>
            <a:ext cx="7958331" cy="1077229"/>
          </a:xfrm>
        </p:spPr>
        <p:txBody>
          <a:bodyPr/>
          <a:lstStyle/>
          <a:p>
            <a:pPr algn="ctr"/>
            <a:r>
              <a:rPr lang="pt-PT" b="1" dirty="0">
                <a:latin typeface="Arial Rounded MT Bold" panose="020F0704030504030204" pitchFamily="34" charset="0"/>
              </a:rPr>
              <a:t>Pandora</a:t>
            </a:r>
          </a:p>
        </p:txBody>
      </p:sp>
      <p:pic>
        <p:nvPicPr>
          <p:cNvPr id="8" name="Marcador de Posição de Conteúdo 7">
            <a:extLst>
              <a:ext uri="{FF2B5EF4-FFF2-40B4-BE49-F238E27FC236}">
                <a16:creationId xmlns:a16="http://schemas.microsoft.com/office/drawing/2014/main" id="{337F41E6-FD80-4D94-8CD2-095E1D99E4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91202" y="1430337"/>
            <a:ext cx="1799542" cy="3997325"/>
          </a:xfrm>
        </p:spPr>
      </p:pic>
      <p:sp>
        <p:nvSpPr>
          <p:cNvPr id="9" name="Retângulo: Cantos Arredondados 8">
            <a:extLst>
              <a:ext uri="{FF2B5EF4-FFF2-40B4-BE49-F238E27FC236}">
                <a16:creationId xmlns:a16="http://schemas.microsoft.com/office/drawing/2014/main" id="{77765AED-AF36-4888-ACEE-707C8C9A7D8F}"/>
              </a:ext>
            </a:extLst>
          </p:cNvPr>
          <p:cNvSpPr/>
          <p:nvPr/>
        </p:nvSpPr>
        <p:spPr>
          <a:xfrm>
            <a:off x="2949010" y="4311054"/>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Médio</a:t>
            </a:r>
          </a:p>
          <a:p>
            <a:endParaRPr lang="pt-PT" dirty="0"/>
          </a:p>
          <a:p>
            <a:r>
              <a:rPr lang="pt-PT" b="1" dirty="0"/>
              <a:t>Idade: </a:t>
            </a:r>
            <a:r>
              <a:rPr lang="pt-PT" dirty="0"/>
              <a:t>Adulto</a:t>
            </a:r>
          </a:p>
          <a:p>
            <a:r>
              <a:rPr lang="pt-PT" b="1" dirty="0"/>
              <a:t>         (</a:t>
            </a:r>
            <a:r>
              <a:rPr lang="pt-PT" dirty="0"/>
              <a:t>≈ 3 anos)</a:t>
            </a:r>
          </a:p>
          <a:p>
            <a:endParaRPr lang="pt-PT" dirty="0"/>
          </a:p>
        </p:txBody>
      </p:sp>
      <p:sp>
        <p:nvSpPr>
          <p:cNvPr id="10" name="Retângulo: Cantos Arredondados 9">
            <a:extLst>
              <a:ext uri="{FF2B5EF4-FFF2-40B4-BE49-F238E27FC236}">
                <a16:creationId xmlns:a16="http://schemas.microsoft.com/office/drawing/2014/main" id="{0C4E2A39-EDFA-46EA-A7F2-9450B3650B95}"/>
              </a:ext>
            </a:extLst>
          </p:cNvPr>
          <p:cNvSpPr/>
          <p:nvPr/>
        </p:nvSpPr>
        <p:spPr>
          <a:xfrm>
            <a:off x="8088594" y="4178106"/>
            <a:ext cx="2481544" cy="2366162"/>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 </a:t>
            </a:r>
            <a:r>
              <a:rPr lang="pt-PT" dirty="0"/>
              <a:t>Cão de Fila de São Miguel</a:t>
            </a:r>
          </a:p>
          <a:p>
            <a:endParaRPr lang="pt-PT" dirty="0"/>
          </a:p>
          <a:p>
            <a:r>
              <a:rPr lang="pt-PT" b="1" dirty="0"/>
              <a:t>Cor:</a:t>
            </a:r>
            <a:r>
              <a:rPr lang="pt-PT" dirty="0"/>
              <a:t> Preto raiado</a:t>
            </a:r>
          </a:p>
          <a:p>
            <a:endParaRPr lang="pt-PT" dirty="0"/>
          </a:p>
          <a:p>
            <a:r>
              <a:rPr lang="pt-PT" b="1" dirty="0"/>
              <a:t>Pelagem: </a:t>
            </a:r>
            <a:r>
              <a:rPr lang="pt-PT" dirty="0"/>
              <a:t>Curta e lisa</a:t>
            </a:r>
          </a:p>
          <a:p>
            <a:endParaRPr lang="pt-PT" dirty="0"/>
          </a:p>
        </p:txBody>
      </p:sp>
    </p:spTree>
    <p:extLst>
      <p:ext uri="{BB962C8B-B14F-4D97-AF65-F5344CB8AC3E}">
        <p14:creationId xmlns:p14="http://schemas.microsoft.com/office/powerpoint/2010/main" val="1097966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30B0AE-967B-4269-A94E-DFDDB707529C}"/>
              </a:ext>
            </a:extLst>
          </p:cNvPr>
          <p:cNvSpPr>
            <a:spLocks noGrp="1"/>
          </p:cNvSpPr>
          <p:nvPr>
            <p:ph type="title"/>
          </p:nvPr>
        </p:nvSpPr>
        <p:spPr>
          <a:xfrm>
            <a:off x="2116834" y="731856"/>
            <a:ext cx="7958331" cy="1077229"/>
          </a:xfrm>
        </p:spPr>
        <p:txBody>
          <a:bodyPr/>
          <a:lstStyle/>
          <a:p>
            <a:pPr algn="ctr"/>
            <a:r>
              <a:rPr lang="pt-PT" b="1" dirty="0" err="1">
                <a:latin typeface="Arial Rounded MT Bold" panose="020F0704030504030204" pitchFamily="34" charset="0"/>
              </a:rPr>
              <a:t>Pisteira</a:t>
            </a:r>
            <a:endParaRPr lang="pt-PT" b="1" dirty="0">
              <a:latin typeface="Arial Rounded MT Bold" panose="020F0704030504030204" pitchFamily="34" charset="0"/>
            </a:endParaRPr>
          </a:p>
        </p:txBody>
      </p:sp>
      <p:pic>
        <p:nvPicPr>
          <p:cNvPr id="5" name="Marcador de Posição de Conteúdo 4">
            <a:extLst>
              <a:ext uri="{FF2B5EF4-FFF2-40B4-BE49-F238E27FC236}">
                <a16:creationId xmlns:a16="http://schemas.microsoft.com/office/drawing/2014/main" id="{946A7938-CC62-4108-AA69-C177773550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881" t="-1" r="22630" b="3297"/>
          <a:stretch/>
        </p:blipFill>
        <p:spPr>
          <a:xfrm>
            <a:off x="4349749" y="1496219"/>
            <a:ext cx="3492500" cy="3865561"/>
          </a:xfrm>
        </p:spPr>
      </p:pic>
      <p:sp>
        <p:nvSpPr>
          <p:cNvPr id="6" name="Retângulo: Cantos Arredondados 5">
            <a:extLst>
              <a:ext uri="{FF2B5EF4-FFF2-40B4-BE49-F238E27FC236}">
                <a16:creationId xmlns:a16="http://schemas.microsoft.com/office/drawing/2014/main" id="{92084DC5-CB3B-442E-A853-1097CD34DFAD}"/>
              </a:ext>
            </a:extLst>
          </p:cNvPr>
          <p:cNvSpPr/>
          <p:nvPr/>
        </p:nvSpPr>
        <p:spPr>
          <a:xfrm>
            <a:off x="1856810" y="4311054"/>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Médio</a:t>
            </a:r>
          </a:p>
          <a:p>
            <a:endParaRPr lang="pt-PT" dirty="0"/>
          </a:p>
          <a:p>
            <a:r>
              <a:rPr lang="pt-PT" b="1" dirty="0"/>
              <a:t>Idade: </a:t>
            </a:r>
            <a:r>
              <a:rPr lang="pt-PT" dirty="0"/>
              <a:t>Adulto</a:t>
            </a:r>
          </a:p>
          <a:p>
            <a:r>
              <a:rPr lang="pt-PT" b="1" dirty="0"/>
              <a:t>         (</a:t>
            </a:r>
            <a:r>
              <a:rPr lang="pt-PT" dirty="0"/>
              <a:t>≈ 4 anos)</a:t>
            </a:r>
          </a:p>
          <a:p>
            <a:endParaRPr lang="pt-PT" dirty="0"/>
          </a:p>
        </p:txBody>
      </p:sp>
      <p:sp>
        <p:nvSpPr>
          <p:cNvPr id="7" name="Retângulo: Cantos Arredondados 6">
            <a:extLst>
              <a:ext uri="{FF2B5EF4-FFF2-40B4-BE49-F238E27FC236}">
                <a16:creationId xmlns:a16="http://schemas.microsoft.com/office/drawing/2014/main" id="{0E6FCECD-5CC4-41E7-A26D-49736AEB1C15}"/>
              </a:ext>
            </a:extLst>
          </p:cNvPr>
          <p:cNvSpPr/>
          <p:nvPr/>
        </p:nvSpPr>
        <p:spPr>
          <a:xfrm>
            <a:off x="8190847" y="3429000"/>
            <a:ext cx="2481544" cy="3108321"/>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 </a:t>
            </a:r>
            <a:r>
              <a:rPr lang="pt-PT" dirty="0"/>
              <a:t>Cruzado de Beagle</a:t>
            </a:r>
          </a:p>
          <a:p>
            <a:endParaRPr lang="pt-PT" dirty="0"/>
          </a:p>
          <a:p>
            <a:r>
              <a:rPr lang="pt-PT" b="1" dirty="0"/>
              <a:t>Cor:</a:t>
            </a:r>
            <a:r>
              <a:rPr lang="pt-PT" dirty="0"/>
              <a:t> Malhado de castanho escuro com branco</a:t>
            </a:r>
          </a:p>
          <a:p>
            <a:endParaRPr lang="pt-PT" dirty="0"/>
          </a:p>
          <a:p>
            <a:r>
              <a:rPr lang="pt-PT" b="1" dirty="0"/>
              <a:t>Pelagem: </a:t>
            </a:r>
            <a:r>
              <a:rPr lang="pt-PT" dirty="0"/>
              <a:t>Curta e lisa</a:t>
            </a:r>
          </a:p>
          <a:p>
            <a:endParaRPr lang="pt-PT" dirty="0"/>
          </a:p>
        </p:txBody>
      </p:sp>
    </p:spTree>
    <p:extLst>
      <p:ext uri="{BB962C8B-B14F-4D97-AF65-F5344CB8AC3E}">
        <p14:creationId xmlns:p14="http://schemas.microsoft.com/office/powerpoint/2010/main" val="25857192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9007DA-1A9B-439D-B475-9308B58B86B3}"/>
              </a:ext>
            </a:extLst>
          </p:cNvPr>
          <p:cNvSpPr>
            <a:spLocks noGrp="1"/>
          </p:cNvSpPr>
          <p:nvPr>
            <p:ph type="title"/>
          </p:nvPr>
        </p:nvSpPr>
        <p:spPr/>
        <p:txBody>
          <a:bodyPr/>
          <a:lstStyle/>
          <a:p>
            <a:pPr algn="ctr"/>
            <a:r>
              <a:rPr lang="pt-PT" b="1" dirty="0">
                <a:latin typeface="Arial Black" panose="020B0A04020102020204" pitchFamily="34" charset="0"/>
              </a:rPr>
              <a:t>CROAC de Elvas</a:t>
            </a:r>
          </a:p>
        </p:txBody>
      </p:sp>
      <p:sp>
        <p:nvSpPr>
          <p:cNvPr id="3" name="Marcador de Posição de Conteúdo 2">
            <a:extLst>
              <a:ext uri="{FF2B5EF4-FFF2-40B4-BE49-F238E27FC236}">
                <a16:creationId xmlns:a16="http://schemas.microsoft.com/office/drawing/2014/main" id="{02FD0041-4A6E-424C-8B97-8E45182FC1A3}"/>
              </a:ext>
            </a:extLst>
          </p:cNvPr>
          <p:cNvSpPr>
            <a:spLocks noGrp="1"/>
          </p:cNvSpPr>
          <p:nvPr>
            <p:ph idx="1"/>
          </p:nvPr>
        </p:nvSpPr>
        <p:spPr/>
        <p:txBody>
          <a:bodyPr>
            <a:normAutofit fontScale="92500" lnSpcReduction="10000"/>
          </a:bodyPr>
          <a:lstStyle/>
          <a:p>
            <a:pPr algn="just">
              <a:buFont typeface="Wingdings" panose="05000000000000000000" pitchFamily="2" charset="2"/>
              <a:buChar char="Ø"/>
            </a:pPr>
            <a:r>
              <a:rPr lang="pt-PT" dirty="0"/>
              <a:t>A saída do CROAC para adoção só se verificará após os animais estarem devidamente desparasitados, vacinados (vacina antirrábica),  identificados eletronicamente, esterilizados e registados na plataforma SIAC. </a:t>
            </a:r>
          </a:p>
          <a:p>
            <a:pPr algn="just">
              <a:buFont typeface="Wingdings" panose="05000000000000000000" pitchFamily="2" charset="2"/>
              <a:buChar char="Ø"/>
            </a:pPr>
            <a:endParaRPr lang="pt-PT" dirty="0"/>
          </a:p>
          <a:p>
            <a:pPr algn="just">
              <a:buFont typeface="Wingdings" panose="05000000000000000000" pitchFamily="2" charset="2"/>
              <a:buChar char="Ø"/>
            </a:pPr>
            <a:r>
              <a:rPr lang="pt-PT" dirty="0"/>
              <a:t>Todo este processo é </a:t>
            </a:r>
            <a:r>
              <a:rPr lang="pt-PT" u="sng" dirty="0"/>
              <a:t>gratuito</a:t>
            </a:r>
            <a:r>
              <a:rPr lang="pt-PT" dirty="0"/>
              <a:t>.</a:t>
            </a:r>
          </a:p>
          <a:p>
            <a:pPr algn="just">
              <a:buFont typeface="Wingdings" panose="05000000000000000000" pitchFamily="2" charset="2"/>
              <a:buChar char="Ø"/>
            </a:pPr>
            <a:endParaRPr lang="pt-PT" dirty="0"/>
          </a:p>
          <a:p>
            <a:pPr algn="just">
              <a:buFont typeface="Wingdings" panose="05000000000000000000" pitchFamily="2" charset="2"/>
              <a:buChar char="Ø"/>
            </a:pPr>
            <a:r>
              <a:rPr lang="pt-PT" dirty="0"/>
              <a:t>No ato da adoção, além da transmissão de titularidade do animal, o adotante terá que assinar uma declaração assumindo conhecer a Lei para a detenção de animais de companhia.</a:t>
            </a:r>
          </a:p>
        </p:txBody>
      </p:sp>
    </p:spTree>
    <p:extLst>
      <p:ext uri="{BB962C8B-B14F-4D97-AF65-F5344CB8AC3E}">
        <p14:creationId xmlns:p14="http://schemas.microsoft.com/office/powerpoint/2010/main" val="71266858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BC2C6-B888-4CD3-85C3-F0CBF161B922}"/>
              </a:ext>
            </a:extLst>
          </p:cNvPr>
          <p:cNvSpPr>
            <a:spLocks noGrp="1"/>
          </p:cNvSpPr>
          <p:nvPr>
            <p:ph type="title"/>
          </p:nvPr>
        </p:nvSpPr>
        <p:spPr>
          <a:xfrm>
            <a:off x="2116833" y="740063"/>
            <a:ext cx="7958331" cy="1077229"/>
          </a:xfrm>
        </p:spPr>
        <p:txBody>
          <a:bodyPr/>
          <a:lstStyle/>
          <a:p>
            <a:pPr algn="ctr"/>
            <a:r>
              <a:rPr lang="pt-PT" b="1" dirty="0">
                <a:latin typeface="Arial Rounded MT Bold" panose="020F0704030504030204" pitchFamily="34" charset="0"/>
              </a:rPr>
              <a:t>Nina</a:t>
            </a:r>
          </a:p>
        </p:txBody>
      </p:sp>
      <p:pic>
        <p:nvPicPr>
          <p:cNvPr id="4" name="Marcador de Posição de Conteúdo 3">
            <a:extLst>
              <a:ext uri="{FF2B5EF4-FFF2-40B4-BE49-F238E27FC236}">
                <a16:creationId xmlns:a16="http://schemas.microsoft.com/office/drawing/2014/main" id="{9CB61259-8C69-45AF-873B-08195C7E55AF}"/>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1" t="25551" r="-2172"/>
          <a:stretch/>
        </p:blipFill>
        <p:spPr bwMode="auto">
          <a:xfrm>
            <a:off x="4470426" y="2025089"/>
            <a:ext cx="3251147" cy="2807822"/>
          </a:xfrm>
          <a:prstGeom prst="rect">
            <a:avLst/>
          </a:prstGeom>
          <a:noFill/>
          <a:ln>
            <a:noFill/>
          </a:ln>
          <a:extLst>
            <a:ext uri="{53640926-AAD7-44D8-BBD7-CCE9431645EC}">
              <a14:shadowObscured xmlns:a14="http://schemas.microsoft.com/office/drawing/2010/main"/>
            </a:ext>
          </a:extLst>
        </p:spPr>
      </p:pic>
      <p:sp>
        <p:nvSpPr>
          <p:cNvPr id="5" name="Retângulo: Cantos Arredondados 4">
            <a:extLst>
              <a:ext uri="{FF2B5EF4-FFF2-40B4-BE49-F238E27FC236}">
                <a16:creationId xmlns:a16="http://schemas.microsoft.com/office/drawing/2014/main" id="{1B922C94-D7CB-4A26-AC0C-977908C101A1}"/>
              </a:ext>
            </a:extLst>
          </p:cNvPr>
          <p:cNvSpPr/>
          <p:nvPr/>
        </p:nvSpPr>
        <p:spPr>
          <a:xfrm>
            <a:off x="1695032" y="4291408"/>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Pequeno</a:t>
            </a:r>
          </a:p>
          <a:p>
            <a:endParaRPr lang="pt-PT" dirty="0"/>
          </a:p>
          <a:p>
            <a:r>
              <a:rPr lang="pt-PT" b="1" dirty="0"/>
              <a:t>Idade: </a:t>
            </a:r>
            <a:r>
              <a:rPr lang="pt-PT" dirty="0"/>
              <a:t>Sénior</a:t>
            </a:r>
          </a:p>
          <a:p>
            <a:r>
              <a:rPr lang="pt-PT" b="1" dirty="0"/>
              <a:t>         (</a:t>
            </a:r>
            <a:r>
              <a:rPr lang="pt-PT" dirty="0"/>
              <a:t>≈ 9 anos)</a:t>
            </a:r>
          </a:p>
          <a:p>
            <a:endParaRPr lang="pt-PT" dirty="0"/>
          </a:p>
        </p:txBody>
      </p:sp>
      <p:sp>
        <p:nvSpPr>
          <p:cNvPr id="8" name="Retângulo: Cantos Arredondados 7">
            <a:extLst>
              <a:ext uri="{FF2B5EF4-FFF2-40B4-BE49-F238E27FC236}">
                <a16:creationId xmlns:a16="http://schemas.microsoft.com/office/drawing/2014/main" id="{EBBD7C36-9172-48E5-ABCC-9448282F27E4}"/>
              </a:ext>
            </a:extLst>
          </p:cNvPr>
          <p:cNvSpPr/>
          <p:nvPr/>
        </p:nvSpPr>
        <p:spPr>
          <a:xfrm>
            <a:off x="8352625" y="4119294"/>
            <a:ext cx="2349326" cy="2405327"/>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 </a:t>
            </a:r>
          </a:p>
          <a:p>
            <a:endParaRPr lang="pt-PT" dirty="0"/>
          </a:p>
          <a:p>
            <a:r>
              <a:rPr lang="pt-PT" b="1" dirty="0"/>
              <a:t>Cor:</a:t>
            </a:r>
            <a:r>
              <a:rPr lang="pt-PT" dirty="0"/>
              <a:t> Branco com malhas castanhas</a:t>
            </a:r>
          </a:p>
          <a:p>
            <a:endParaRPr lang="pt-PT" dirty="0"/>
          </a:p>
          <a:p>
            <a:r>
              <a:rPr lang="pt-PT" b="1" dirty="0"/>
              <a:t>Pelagem: </a:t>
            </a:r>
            <a:r>
              <a:rPr lang="pt-PT" dirty="0"/>
              <a:t>Curta e lisa</a:t>
            </a:r>
          </a:p>
          <a:p>
            <a:endParaRPr lang="pt-PT" dirty="0"/>
          </a:p>
        </p:txBody>
      </p:sp>
    </p:spTree>
    <p:extLst>
      <p:ext uri="{BB962C8B-B14F-4D97-AF65-F5344CB8AC3E}">
        <p14:creationId xmlns:p14="http://schemas.microsoft.com/office/powerpoint/2010/main" val="1431500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39E2DF-2B54-4077-9FB3-4D8C4631B6E5}"/>
              </a:ext>
            </a:extLst>
          </p:cNvPr>
          <p:cNvSpPr>
            <a:spLocks noGrp="1"/>
          </p:cNvSpPr>
          <p:nvPr>
            <p:ph type="title"/>
          </p:nvPr>
        </p:nvSpPr>
        <p:spPr>
          <a:xfrm>
            <a:off x="2116834" y="744556"/>
            <a:ext cx="7958331" cy="1077229"/>
          </a:xfrm>
        </p:spPr>
        <p:txBody>
          <a:bodyPr/>
          <a:lstStyle/>
          <a:p>
            <a:pPr algn="ctr"/>
            <a:r>
              <a:rPr lang="pt-PT" b="1" dirty="0">
                <a:latin typeface="Arial Rounded MT Bold" panose="020F0704030504030204" pitchFamily="34" charset="0"/>
              </a:rPr>
              <a:t>Nacho</a:t>
            </a:r>
          </a:p>
        </p:txBody>
      </p:sp>
      <p:pic>
        <p:nvPicPr>
          <p:cNvPr id="4" name="Marcador de Posição de Conteúdo 3">
            <a:extLst>
              <a:ext uri="{FF2B5EF4-FFF2-40B4-BE49-F238E27FC236}">
                <a16:creationId xmlns:a16="http://schemas.microsoft.com/office/drawing/2014/main" id="{AD40EA38-13E1-437F-96BA-546BD91781C3}"/>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21314" t="5728"/>
          <a:stretch/>
        </p:blipFill>
        <p:spPr bwMode="auto">
          <a:xfrm>
            <a:off x="4543506" y="1935328"/>
            <a:ext cx="3104986" cy="2987343"/>
          </a:xfrm>
          <a:prstGeom prst="rect">
            <a:avLst/>
          </a:prstGeom>
          <a:noFill/>
          <a:ln>
            <a:noFill/>
          </a:ln>
        </p:spPr>
      </p:pic>
      <p:sp>
        <p:nvSpPr>
          <p:cNvPr id="5" name="Retângulo: Cantos Arredondados 4">
            <a:extLst>
              <a:ext uri="{FF2B5EF4-FFF2-40B4-BE49-F238E27FC236}">
                <a16:creationId xmlns:a16="http://schemas.microsoft.com/office/drawing/2014/main" id="{1EFB8C55-1CDE-4DA9-9092-377F7CF5D418}"/>
              </a:ext>
            </a:extLst>
          </p:cNvPr>
          <p:cNvSpPr/>
          <p:nvPr/>
        </p:nvSpPr>
        <p:spPr>
          <a:xfrm>
            <a:off x="1859457" y="4216358"/>
            <a:ext cx="2144342"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Grande</a:t>
            </a:r>
          </a:p>
          <a:p>
            <a:endParaRPr lang="pt-PT" dirty="0"/>
          </a:p>
          <a:p>
            <a:r>
              <a:rPr lang="pt-PT" b="1" dirty="0"/>
              <a:t>Idade: </a:t>
            </a:r>
            <a:r>
              <a:rPr lang="pt-PT" dirty="0"/>
              <a:t>Adulto</a:t>
            </a:r>
          </a:p>
          <a:p>
            <a:r>
              <a:rPr lang="pt-PT" b="1" dirty="0"/>
              <a:t>         (</a:t>
            </a:r>
            <a:r>
              <a:rPr lang="pt-PT" dirty="0"/>
              <a:t>≈ 3 anos)</a:t>
            </a:r>
          </a:p>
          <a:p>
            <a:endParaRPr lang="pt-PT" dirty="0"/>
          </a:p>
        </p:txBody>
      </p:sp>
      <p:sp>
        <p:nvSpPr>
          <p:cNvPr id="6" name="Retângulo: Cantos Arredondados 5">
            <a:extLst>
              <a:ext uri="{FF2B5EF4-FFF2-40B4-BE49-F238E27FC236}">
                <a16:creationId xmlns:a16="http://schemas.microsoft.com/office/drawing/2014/main" id="{3BFA5BF8-2105-43F2-B7D7-AFE650D85DE4}"/>
              </a:ext>
            </a:extLst>
          </p:cNvPr>
          <p:cNvSpPr/>
          <p:nvPr/>
        </p:nvSpPr>
        <p:spPr>
          <a:xfrm>
            <a:off x="8188200" y="3810000"/>
            <a:ext cx="2327399" cy="2639571"/>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Rafeiro do Alentejo </a:t>
            </a:r>
          </a:p>
          <a:p>
            <a:endParaRPr lang="pt-PT" dirty="0"/>
          </a:p>
          <a:p>
            <a:r>
              <a:rPr lang="pt-PT" b="1" dirty="0"/>
              <a:t>Cor:</a:t>
            </a:r>
            <a:r>
              <a:rPr lang="pt-PT" dirty="0"/>
              <a:t> Branco malhado de preto</a:t>
            </a:r>
          </a:p>
          <a:p>
            <a:endParaRPr lang="pt-PT" dirty="0"/>
          </a:p>
          <a:p>
            <a:r>
              <a:rPr lang="pt-PT" b="1" dirty="0"/>
              <a:t>Pelagem: </a:t>
            </a:r>
            <a:r>
              <a:rPr lang="pt-PT" dirty="0"/>
              <a:t>Média e lisa</a:t>
            </a:r>
          </a:p>
          <a:p>
            <a:endParaRPr lang="pt-PT" dirty="0"/>
          </a:p>
        </p:txBody>
      </p:sp>
    </p:spTree>
    <p:extLst>
      <p:ext uri="{BB962C8B-B14F-4D97-AF65-F5344CB8AC3E}">
        <p14:creationId xmlns:p14="http://schemas.microsoft.com/office/powerpoint/2010/main" val="11664207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3C98F5-EB83-4021-8F82-9DB76D0E073B}"/>
              </a:ext>
            </a:extLst>
          </p:cNvPr>
          <p:cNvSpPr>
            <a:spLocks noGrp="1"/>
          </p:cNvSpPr>
          <p:nvPr>
            <p:ph type="title"/>
          </p:nvPr>
        </p:nvSpPr>
        <p:spPr>
          <a:xfrm>
            <a:off x="2116833" y="706456"/>
            <a:ext cx="7958331" cy="1077229"/>
          </a:xfrm>
        </p:spPr>
        <p:txBody>
          <a:bodyPr/>
          <a:lstStyle/>
          <a:p>
            <a:pPr algn="ctr"/>
            <a:r>
              <a:rPr lang="pt-PT" b="1" dirty="0">
                <a:latin typeface="Arial Rounded MT Bold" panose="020F0704030504030204" pitchFamily="34" charset="0"/>
              </a:rPr>
              <a:t>Diana</a:t>
            </a:r>
          </a:p>
        </p:txBody>
      </p:sp>
      <p:pic>
        <p:nvPicPr>
          <p:cNvPr id="5" name="Marcador de Posição de Conteúdo 4">
            <a:extLst>
              <a:ext uri="{FF2B5EF4-FFF2-40B4-BE49-F238E27FC236}">
                <a16:creationId xmlns:a16="http://schemas.microsoft.com/office/drawing/2014/main" id="{3134B386-645A-4DA7-985A-E5ED1BDACEF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4230" t="35275" r="23631" b="37063"/>
          <a:stretch/>
        </p:blipFill>
        <p:spPr>
          <a:xfrm rot="5400000">
            <a:off x="4226892" y="2222500"/>
            <a:ext cx="3738215" cy="2413000"/>
          </a:xfrm>
        </p:spPr>
      </p:pic>
      <p:sp>
        <p:nvSpPr>
          <p:cNvPr id="6" name="Retângulo: Cantos Arredondados 5">
            <a:extLst>
              <a:ext uri="{FF2B5EF4-FFF2-40B4-BE49-F238E27FC236}">
                <a16:creationId xmlns:a16="http://schemas.microsoft.com/office/drawing/2014/main" id="{80839516-EF65-470E-A390-95F1E9CDA946}"/>
              </a:ext>
            </a:extLst>
          </p:cNvPr>
          <p:cNvSpPr/>
          <p:nvPr/>
        </p:nvSpPr>
        <p:spPr>
          <a:xfrm>
            <a:off x="2282664" y="4291407"/>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Grande</a:t>
            </a:r>
          </a:p>
          <a:p>
            <a:endParaRPr lang="pt-PT" dirty="0"/>
          </a:p>
          <a:p>
            <a:r>
              <a:rPr lang="pt-PT" b="1" dirty="0"/>
              <a:t>Idade: </a:t>
            </a:r>
            <a:r>
              <a:rPr lang="pt-PT" dirty="0"/>
              <a:t>Adulto</a:t>
            </a:r>
          </a:p>
          <a:p>
            <a:r>
              <a:rPr lang="pt-PT" b="1" dirty="0"/>
              <a:t>         (</a:t>
            </a:r>
            <a:r>
              <a:rPr lang="pt-PT" dirty="0"/>
              <a:t>≈ 2 anos)</a:t>
            </a:r>
          </a:p>
          <a:p>
            <a:endParaRPr lang="pt-PT" dirty="0"/>
          </a:p>
        </p:txBody>
      </p:sp>
      <p:sp>
        <p:nvSpPr>
          <p:cNvPr id="8" name="Retângulo: Cantos Arredondados 7">
            <a:extLst>
              <a:ext uri="{FF2B5EF4-FFF2-40B4-BE49-F238E27FC236}">
                <a16:creationId xmlns:a16="http://schemas.microsoft.com/office/drawing/2014/main" id="{19C1A316-A8AB-461D-A3CA-AED2DE25D046}"/>
              </a:ext>
            </a:extLst>
          </p:cNvPr>
          <p:cNvSpPr/>
          <p:nvPr/>
        </p:nvSpPr>
        <p:spPr>
          <a:xfrm>
            <a:off x="8220810" y="4248814"/>
            <a:ext cx="2751989"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 </a:t>
            </a:r>
          </a:p>
          <a:p>
            <a:endParaRPr lang="pt-PT" dirty="0"/>
          </a:p>
          <a:p>
            <a:r>
              <a:rPr lang="pt-PT" b="1" dirty="0"/>
              <a:t>Cor:</a:t>
            </a:r>
            <a:r>
              <a:rPr lang="pt-PT" dirty="0"/>
              <a:t> Preto e fulvo</a:t>
            </a:r>
          </a:p>
          <a:p>
            <a:endParaRPr lang="pt-PT" dirty="0"/>
          </a:p>
          <a:p>
            <a:r>
              <a:rPr lang="pt-PT" b="1" dirty="0"/>
              <a:t>Pelagem: </a:t>
            </a:r>
            <a:r>
              <a:rPr lang="pt-PT" dirty="0"/>
              <a:t>Média e lisa</a:t>
            </a:r>
          </a:p>
          <a:p>
            <a:endParaRPr lang="pt-PT" dirty="0"/>
          </a:p>
        </p:txBody>
      </p:sp>
    </p:spTree>
    <p:extLst>
      <p:ext uri="{BB962C8B-B14F-4D97-AF65-F5344CB8AC3E}">
        <p14:creationId xmlns:p14="http://schemas.microsoft.com/office/powerpoint/2010/main" val="4517821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457F6-99C0-4ADB-8341-9CB92475C6C7}"/>
              </a:ext>
            </a:extLst>
          </p:cNvPr>
          <p:cNvSpPr>
            <a:spLocks noGrp="1"/>
          </p:cNvSpPr>
          <p:nvPr>
            <p:ph type="title"/>
          </p:nvPr>
        </p:nvSpPr>
        <p:spPr>
          <a:xfrm>
            <a:off x="2116834" y="719156"/>
            <a:ext cx="7958331" cy="1077229"/>
          </a:xfrm>
        </p:spPr>
        <p:txBody>
          <a:bodyPr/>
          <a:lstStyle/>
          <a:p>
            <a:pPr algn="ctr"/>
            <a:r>
              <a:rPr lang="pt-PT" b="1" dirty="0">
                <a:latin typeface="Arial Rounded MT Bold" panose="020F0704030504030204" pitchFamily="34" charset="0"/>
              </a:rPr>
              <a:t>Negrita</a:t>
            </a:r>
          </a:p>
        </p:txBody>
      </p:sp>
      <p:pic>
        <p:nvPicPr>
          <p:cNvPr id="5" name="Marcador de Posição de Conteúdo 4">
            <a:extLst>
              <a:ext uri="{FF2B5EF4-FFF2-40B4-BE49-F238E27FC236}">
                <a16:creationId xmlns:a16="http://schemas.microsoft.com/office/drawing/2014/main" id="{BA743297-BF46-4C5F-B093-329B1FAB846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1648" t="46583" r="49080" b="22929"/>
          <a:stretch/>
        </p:blipFill>
        <p:spPr>
          <a:xfrm rot="5400000">
            <a:off x="4718050" y="1794023"/>
            <a:ext cx="2755897" cy="3269953"/>
          </a:xfrm>
        </p:spPr>
      </p:pic>
      <p:sp>
        <p:nvSpPr>
          <p:cNvPr id="6" name="Retângulo: Cantos Arredondados 5">
            <a:extLst>
              <a:ext uri="{FF2B5EF4-FFF2-40B4-BE49-F238E27FC236}">
                <a16:creationId xmlns:a16="http://schemas.microsoft.com/office/drawing/2014/main" id="{FB55CCDA-340B-4D0F-8928-344AE73BAD11}"/>
              </a:ext>
            </a:extLst>
          </p:cNvPr>
          <p:cNvSpPr/>
          <p:nvPr/>
        </p:nvSpPr>
        <p:spPr>
          <a:xfrm>
            <a:off x="1820169" y="4291407"/>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Médio</a:t>
            </a:r>
          </a:p>
          <a:p>
            <a:endParaRPr lang="pt-PT" dirty="0"/>
          </a:p>
          <a:p>
            <a:r>
              <a:rPr lang="pt-PT" b="1" dirty="0"/>
              <a:t>Idade: </a:t>
            </a:r>
            <a:r>
              <a:rPr lang="pt-PT" dirty="0"/>
              <a:t>Adulto</a:t>
            </a:r>
          </a:p>
          <a:p>
            <a:r>
              <a:rPr lang="pt-PT" b="1" dirty="0"/>
              <a:t>      (</a:t>
            </a:r>
            <a:r>
              <a:rPr lang="pt-PT" dirty="0"/>
              <a:t>≈ 2 anos)</a:t>
            </a:r>
          </a:p>
          <a:p>
            <a:endParaRPr lang="pt-PT" dirty="0"/>
          </a:p>
        </p:txBody>
      </p:sp>
      <p:sp>
        <p:nvSpPr>
          <p:cNvPr id="8" name="Retângulo: Cantos Arredondados 7">
            <a:extLst>
              <a:ext uri="{FF2B5EF4-FFF2-40B4-BE49-F238E27FC236}">
                <a16:creationId xmlns:a16="http://schemas.microsoft.com/office/drawing/2014/main" id="{EACE36EC-DFD4-4AE9-875A-7AADA47C31A3}"/>
              </a:ext>
            </a:extLst>
          </p:cNvPr>
          <p:cNvSpPr/>
          <p:nvPr/>
        </p:nvSpPr>
        <p:spPr>
          <a:xfrm>
            <a:off x="8220811" y="4248814"/>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Galgo </a:t>
            </a:r>
          </a:p>
          <a:p>
            <a:endParaRPr lang="pt-PT" dirty="0"/>
          </a:p>
          <a:p>
            <a:r>
              <a:rPr lang="pt-PT" b="1" dirty="0"/>
              <a:t>Cor:</a:t>
            </a:r>
            <a:r>
              <a:rPr lang="pt-PT" dirty="0"/>
              <a:t> Preto</a:t>
            </a:r>
          </a:p>
          <a:p>
            <a:endParaRPr lang="pt-PT" dirty="0"/>
          </a:p>
          <a:p>
            <a:r>
              <a:rPr lang="pt-PT" b="1" dirty="0"/>
              <a:t>Pelagem:</a:t>
            </a:r>
            <a:r>
              <a:rPr lang="pt-PT" dirty="0"/>
              <a:t> Curta e lisa</a:t>
            </a:r>
          </a:p>
          <a:p>
            <a:endParaRPr lang="pt-PT" dirty="0"/>
          </a:p>
        </p:txBody>
      </p:sp>
    </p:spTree>
    <p:extLst>
      <p:ext uri="{BB962C8B-B14F-4D97-AF65-F5344CB8AC3E}">
        <p14:creationId xmlns:p14="http://schemas.microsoft.com/office/powerpoint/2010/main" val="2575307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997D4F-517C-45A7-89B9-EFD96C62FE99}"/>
              </a:ext>
            </a:extLst>
          </p:cNvPr>
          <p:cNvSpPr>
            <a:spLocks noGrp="1"/>
          </p:cNvSpPr>
          <p:nvPr>
            <p:ph type="title"/>
          </p:nvPr>
        </p:nvSpPr>
        <p:spPr>
          <a:xfrm>
            <a:off x="2319706" y="767388"/>
            <a:ext cx="7958331" cy="1077229"/>
          </a:xfrm>
        </p:spPr>
        <p:txBody>
          <a:bodyPr/>
          <a:lstStyle/>
          <a:p>
            <a:pPr algn="ctr"/>
            <a:r>
              <a:rPr lang="pt-PT" b="1" dirty="0" err="1">
                <a:latin typeface="Arial Rounded MT Bold" panose="020F0704030504030204" pitchFamily="34" charset="0"/>
              </a:rPr>
              <a:t>Thor</a:t>
            </a:r>
            <a:endParaRPr lang="pt-PT" b="1" dirty="0">
              <a:latin typeface="Arial Rounded MT Bold" panose="020F0704030504030204" pitchFamily="34" charset="0"/>
            </a:endParaRPr>
          </a:p>
        </p:txBody>
      </p:sp>
      <p:pic>
        <p:nvPicPr>
          <p:cNvPr id="4" name="Marcador de Posição de Conteúdo 3">
            <a:extLst>
              <a:ext uri="{FF2B5EF4-FFF2-40B4-BE49-F238E27FC236}">
                <a16:creationId xmlns:a16="http://schemas.microsoft.com/office/drawing/2014/main" id="{83D412D4-6878-4A81-8EAF-2E8297B08C3A}"/>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910510" y="1844617"/>
            <a:ext cx="2776725" cy="3168766"/>
          </a:xfrm>
          <a:prstGeom prst="rect">
            <a:avLst/>
          </a:prstGeom>
          <a:noFill/>
          <a:ln>
            <a:noFill/>
          </a:ln>
        </p:spPr>
      </p:pic>
      <p:sp>
        <p:nvSpPr>
          <p:cNvPr id="5" name="Retângulo: Cantos Arredondados 4">
            <a:extLst>
              <a:ext uri="{FF2B5EF4-FFF2-40B4-BE49-F238E27FC236}">
                <a16:creationId xmlns:a16="http://schemas.microsoft.com/office/drawing/2014/main" id="{9D322540-1606-4661-9E5E-167DC7A01671}"/>
              </a:ext>
            </a:extLst>
          </p:cNvPr>
          <p:cNvSpPr/>
          <p:nvPr/>
        </p:nvSpPr>
        <p:spPr>
          <a:xfrm>
            <a:off x="2163684" y="4216357"/>
            <a:ext cx="2300366"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Grande</a:t>
            </a:r>
          </a:p>
          <a:p>
            <a:endParaRPr lang="pt-PT" dirty="0"/>
          </a:p>
          <a:p>
            <a:r>
              <a:rPr lang="pt-PT" b="1" dirty="0"/>
              <a:t>Idade: </a:t>
            </a:r>
            <a:r>
              <a:rPr lang="pt-PT" dirty="0"/>
              <a:t>Adulto</a:t>
            </a:r>
          </a:p>
          <a:p>
            <a:r>
              <a:rPr lang="pt-PT" b="1" dirty="0"/>
              <a:t>         (</a:t>
            </a:r>
            <a:r>
              <a:rPr lang="pt-PT" dirty="0"/>
              <a:t>≈ 2 anos)</a:t>
            </a:r>
          </a:p>
          <a:p>
            <a:endParaRPr lang="pt-PT" dirty="0"/>
          </a:p>
        </p:txBody>
      </p:sp>
      <p:sp>
        <p:nvSpPr>
          <p:cNvPr id="6" name="Retângulo: Cantos Arredondados 5">
            <a:extLst>
              <a:ext uri="{FF2B5EF4-FFF2-40B4-BE49-F238E27FC236}">
                <a16:creationId xmlns:a16="http://schemas.microsoft.com/office/drawing/2014/main" id="{528D2425-A3A0-4973-8D8B-30850DE2609A}"/>
              </a:ext>
            </a:extLst>
          </p:cNvPr>
          <p:cNvSpPr/>
          <p:nvPr/>
        </p:nvSpPr>
        <p:spPr>
          <a:xfrm>
            <a:off x="8133694" y="3822700"/>
            <a:ext cx="2420005" cy="2626871"/>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Cruzado de Rafeiro do Alentejo</a:t>
            </a:r>
          </a:p>
          <a:p>
            <a:endParaRPr lang="pt-PT" dirty="0"/>
          </a:p>
          <a:p>
            <a:r>
              <a:rPr lang="pt-PT" b="1" dirty="0"/>
              <a:t>Cor:</a:t>
            </a:r>
            <a:r>
              <a:rPr lang="pt-PT" dirty="0"/>
              <a:t> Creme</a:t>
            </a:r>
          </a:p>
          <a:p>
            <a:endParaRPr lang="pt-PT" dirty="0"/>
          </a:p>
          <a:p>
            <a:r>
              <a:rPr lang="pt-PT" b="1" dirty="0"/>
              <a:t>Pelagem: </a:t>
            </a:r>
            <a:r>
              <a:rPr lang="pt-PT" dirty="0"/>
              <a:t>Média e lisa</a:t>
            </a:r>
          </a:p>
          <a:p>
            <a:endParaRPr lang="pt-PT" dirty="0"/>
          </a:p>
        </p:txBody>
      </p:sp>
    </p:spTree>
    <p:extLst>
      <p:ext uri="{BB962C8B-B14F-4D97-AF65-F5344CB8AC3E}">
        <p14:creationId xmlns:p14="http://schemas.microsoft.com/office/powerpoint/2010/main" val="3703454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98158F-6009-4FF0-A5C7-23E71C885885}"/>
              </a:ext>
            </a:extLst>
          </p:cNvPr>
          <p:cNvSpPr>
            <a:spLocks noGrp="1"/>
          </p:cNvSpPr>
          <p:nvPr>
            <p:ph type="title"/>
          </p:nvPr>
        </p:nvSpPr>
        <p:spPr>
          <a:xfrm>
            <a:off x="2116834" y="757256"/>
            <a:ext cx="7958331" cy="1077229"/>
          </a:xfrm>
        </p:spPr>
        <p:txBody>
          <a:bodyPr/>
          <a:lstStyle/>
          <a:p>
            <a:pPr algn="ctr"/>
            <a:r>
              <a:rPr lang="pt-PT" b="1" dirty="0" err="1">
                <a:latin typeface="Arial Rounded MT Bold" panose="020F0704030504030204" pitchFamily="34" charset="0"/>
              </a:rPr>
              <a:t>Kira</a:t>
            </a:r>
            <a:endParaRPr lang="pt-PT" b="1" dirty="0">
              <a:latin typeface="Arial Rounded MT Bold" panose="020F0704030504030204" pitchFamily="34" charset="0"/>
            </a:endParaRPr>
          </a:p>
        </p:txBody>
      </p:sp>
      <p:pic>
        <p:nvPicPr>
          <p:cNvPr id="4" name="Marcador de Posição de Conteúdo 3">
            <a:extLst>
              <a:ext uri="{FF2B5EF4-FFF2-40B4-BE49-F238E27FC236}">
                <a16:creationId xmlns:a16="http://schemas.microsoft.com/office/drawing/2014/main" id="{BEAC1DC5-0C1E-4886-9E34-936AE2A17689}"/>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29112" y="2000250"/>
            <a:ext cx="2733776" cy="2857500"/>
          </a:xfrm>
          <a:prstGeom prst="rect">
            <a:avLst/>
          </a:prstGeom>
          <a:noFill/>
          <a:ln>
            <a:noFill/>
          </a:ln>
        </p:spPr>
      </p:pic>
      <p:sp>
        <p:nvSpPr>
          <p:cNvPr id="5" name="Retângulo: Cantos Arredondados 4">
            <a:extLst>
              <a:ext uri="{FF2B5EF4-FFF2-40B4-BE49-F238E27FC236}">
                <a16:creationId xmlns:a16="http://schemas.microsoft.com/office/drawing/2014/main" id="{EFE1FADC-4DF0-4FC6-A409-B898777974C9}"/>
              </a:ext>
            </a:extLst>
          </p:cNvPr>
          <p:cNvSpPr/>
          <p:nvPr/>
        </p:nvSpPr>
        <p:spPr>
          <a:xfrm>
            <a:off x="2116834" y="4291406"/>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Grande</a:t>
            </a:r>
          </a:p>
          <a:p>
            <a:endParaRPr lang="pt-PT" dirty="0"/>
          </a:p>
          <a:p>
            <a:r>
              <a:rPr lang="pt-PT" b="1" dirty="0"/>
              <a:t>Idade: </a:t>
            </a:r>
            <a:r>
              <a:rPr lang="pt-PT" dirty="0"/>
              <a:t>Adulto</a:t>
            </a:r>
          </a:p>
          <a:p>
            <a:r>
              <a:rPr lang="pt-PT" b="1" dirty="0"/>
              <a:t>         (</a:t>
            </a:r>
            <a:r>
              <a:rPr lang="pt-PT" dirty="0"/>
              <a:t>≈ 2 anos)</a:t>
            </a:r>
          </a:p>
          <a:p>
            <a:endParaRPr lang="pt-PT" dirty="0"/>
          </a:p>
        </p:txBody>
      </p:sp>
      <p:sp>
        <p:nvSpPr>
          <p:cNvPr id="7" name="Retângulo: Cantos Arredondados 6">
            <a:extLst>
              <a:ext uri="{FF2B5EF4-FFF2-40B4-BE49-F238E27FC236}">
                <a16:creationId xmlns:a16="http://schemas.microsoft.com/office/drawing/2014/main" id="{AEBD758B-3D53-4970-9406-3C143941C1E6}"/>
              </a:ext>
            </a:extLst>
          </p:cNvPr>
          <p:cNvSpPr/>
          <p:nvPr/>
        </p:nvSpPr>
        <p:spPr>
          <a:xfrm>
            <a:off x="8220810" y="4064000"/>
            <a:ext cx="2370989" cy="2418027"/>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Cruzado de Rafeiro do Alentejo </a:t>
            </a:r>
          </a:p>
          <a:p>
            <a:endParaRPr lang="pt-PT" dirty="0"/>
          </a:p>
          <a:p>
            <a:r>
              <a:rPr lang="pt-PT" b="1" dirty="0"/>
              <a:t>Cor:</a:t>
            </a:r>
            <a:r>
              <a:rPr lang="pt-PT" dirty="0"/>
              <a:t> Creme</a:t>
            </a:r>
          </a:p>
          <a:p>
            <a:endParaRPr lang="pt-PT" dirty="0"/>
          </a:p>
          <a:p>
            <a:r>
              <a:rPr lang="pt-PT" b="1" dirty="0"/>
              <a:t>Pelagem: </a:t>
            </a:r>
            <a:r>
              <a:rPr lang="pt-PT" dirty="0"/>
              <a:t>Média e lisa</a:t>
            </a:r>
          </a:p>
          <a:p>
            <a:endParaRPr lang="pt-PT" dirty="0"/>
          </a:p>
        </p:txBody>
      </p:sp>
    </p:spTree>
    <p:extLst>
      <p:ext uri="{BB962C8B-B14F-4D97-AF65-F5344CB8AC3E}">
        <p14:creationId xmlns:p14="http://schemas.microsoft.com/office/powerpoint/2010/main" val="17263590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E6CDBE-5570-43F7-B150-28BCEBDA60B6}"/>
              </a:ext>
            </a:extLst>
          </p:cNvPr>
          <p:cNvSpPr>
            <a:spLocks noGrp="1"/>
          </p:cNvSpPr>
          <p:nvPr>
            <p:ph type="title"/>
          </p:nvPr>
        </p:nvSpPr>
        <p:spPr>
          <a:xfrm>
            <a:off x="2406822" y="744556"/>
            <a:ext cx="7958331" cy="1077229"/>
          </a:xfrm>
        </p:spPr>
        <p:txBody>
          <a:bodyPr/>
          <a:lstStyle/>
          <a:p>
            <a:pPr algn="ctr"/>
            <a:r>
              <a:rPr lang="pt-PT" b="1" dirty="0">
                <a:latin typeface="Arial Rounded MT Bold" panose="020F0704030504030204" pitchFamily="34" charset="0"/>
              </a:rPr>
              <a:t>Nini</a:t>
            </a:r>
            <a:r>
              <a:rPr lang="pt-PT" dirty="0"/>
              <a:t> </a:t>
            </a:r>
          </a:p>
        </p:txBody>
      </p:sp>
      <p:sp>
        <p:nvSpPr>
          <p:cNvPr id="6" name="Retângulo: Cantos Arredondados 5">
            <a:extLst>
              <a:ext uri="{FF2B5EF4-FFF2-40B4-BE49-F238E27FC236}">
                <a16:creationId xmlns:a16="http://schemas.microsoft.com/office/drawing/2014/main" id="{9EC737C6-AADD-42D5-9BA0-D5061A4F6FC6}"/>
              </a:ext>
            </a:extLst>
          </p:cNvPr>
          <p:cNvSpPr/>
          <p:nvPr/>
        </p:nvSpPr>
        <p:spPr>
          <a:xfrm>
            <a:off x="2116834" y="4291406"/>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P</a:t>
            </a:r>
            <a:r>
              <a:rPr lang="pt-PT" dirty="0"/>
              <a:t>equeno</a:t>
            </a:r>
            <a:r>
              <a:rPr lang="pt-PT" b="1" dirty="0"/>
              <a:t> </a:t>
            </a:r>
            <a:endParaRPr lang="pt-PT" dirty="0"/>
          </a:p>
          <a:p>
            <a:endParaRPr lang="pt-PT" dirty="0"/>
          </a:p>
          <a:p>
            <a:r>
              <a:rPr lang="pt-PT" b="1" dirty="0"/>
              <a:t>Idade: </a:t>
            </a:r>
            <a:r>
              <a:rPr lang="pt-PT" dirty="0"/>
              <a:t>Adulto</a:t>
            </a:r>
          </a:p>
          <a:p>
            <a:r>
              <a:rPr lang="pt-PT" b="1" dirty="0"/>
              <a:t>         (</a:t>
            </a:r>
            <a:r>
              <a:rPr lang="pt-PT" dirty="0"/>
              <a:t>≈ 6 anos)</a:t>
            </a:r>
          </a:p>
          <a:p>
            <a:endParaRPr lang="pt-PT" dirty="0"/>
          </a:p>
        </p:txBody>
      </p:sp>
      <p:sp>
        <p:nvSpPr>
          <p:cNvPr id="8" name="Retângulo: Cantos Arredondados 7">
            <a:extLst>
              <a:ext uri="{FF2B5EF4-FFF2-40B4-BE49-F238E27FC236}">
                <a16:creationId xmlns:a16="http://schemas.microsoft.com/office/drawing/2014/main" id="{071A450F-5393-47C1-A4FB-91EA7B7F62EC}"/>
              </a:ext>
            </a:extLst>
          </p:cNvPr>
          <p:cNvSpPr/>
          <p:nvPr/>
        </p:nvSpPr>
        <p:spPr>
          <a:xfrm>
            <a:off x="8220811" y="3797300"/>
            <a:ext cx="2144342" cy="2684727"/>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 </a:t>
            </a:r>
          </a:p>
          <a:p>
            <a:endParaRPr lang="pt-PT" dirty="0"/>
          </a:p>
          <a:p>
            <a:r>
              <a:rPr lang="pt-PT" b="1" dirty="0"/>
              <a:t>Cor:</a:t>
            </a:r>
            <a:r>
              <a:rPr lang="pt-PT" dirty="0"/>
              <a:t> Castanho com malhas brancas </a:t>
            </a:r>
          </a:p>
          <a:p>
            <a:endParaRPr lang="pt-PT" dirty="0"/>
          </a:p>
          <a:p>
            <a:r>
              <a:rPr lang="pt-PT" b="1" dirty="0"/>
              <a:t>Pelagem: </a:t>
            </a:r>
            <a:r>
              <a:rPr lang="pt-PT" dirty="0"/>
              <a:t>Curta e lisa</a:t>
            </a:r>
          </a:p>
          <a:p>
            <a:endParaRPr lang="pt-PT" dirty="0"/>
          </a:p>
        </p:txBody>
      </p:sp>
      <p:pic>
        <p:nvPicPr>
          <p:cNvPr id="12" name="Marcador de Posição de Conteúdo 11">
            <a:extLst>
              <a:ext uri="{FF2B5EF4-FFF2-40B4-BE49-F238E27FC236}">
                <a16:creationId xmlns:a16="http://schemas.microsoft.com/office/drawing/2014/main" id="{BA6C1A03-8C08-4862-BF7D-51389DBB81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7294" t="24572" r="41638" b="38834"/>
          <a:stretch/>
        </p:blipFill>
        <p:spPr>
          <a:xfrm rot="5400000">
            <a:off x="4853990" y="2075559"/>
            <a:ext cx="3063994" cy="2706882"/>
          </a:xfrm>
        </p:spPr>
      </p:pic>
    </p:spTree>
    <p:extLst>
      <p:ext uri="{BB962C8B-B14F-4D97-AF65-F5344CB8AC3E}">
        <p14:creationId xmlns:p14="http://schemas.microsoft.com/office/powerpoint/2010/main" val="3890826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A9D784-8232-409A-AE37-9B14B1C7F422}"/>
              </a:ext>
            </a:extLst>
          </p:cNvPr>
          <p:cNvSpPr>
            <a:spLocks noGrp="1"/>
          </p:cNvSpPr>
          <p:nvPr>
            <p:ph type="title"/>
          </p:nvPr>
        </p:nvSpPr>
        <p:spPr>
          <a:xfrm>
            <a:off x="2116831" y="667379"/>
            <a:ext cx="7958331" cy="1077229"/>
          </a:xfrm>
        </p:spPr>
        <p:txBody>
          <a:bodyPr/>
          <a:lstStyle/>
          <a:p>
            <a:pPr algn="ctr"/>
            <a:r>
              <a:rPr lang="pt-PT" b="1" dirty="0"/>
              <a:t>Faísca </a:t>
            </a:r>
          </a:p>
        </p:txBody>
      </p:sp>
      <p:sp>
        <p:nvSpPr>
          <p:cNvPr id="4" name="Retângulo: Cantos Arredondados 3">
            <a:extLst>
              <a:ext uri="{FF2B5EF4-FFF2-40B4-BE49-F238E27FC236}">
                <a16:creationId xmlns:a16="http://schemas.microsoft.com/office/drawing/2014/main" id="{8BCD8167-EB69-4099-87A8-BDEE29063354}"/>
              </a:ext>
            </a:extLst>
          </p:cNvPr>
          <p:cNvSpPr/>
          <p:nvPr/>
        </p:nvSpPr>
        <p:spPr>
          <a:xfrm>
            <a:off x="1683128" y="4279896"/>
            <a:ext cx="2300366"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Médio</a:t>
            </a:r>
          </a:p>
          <a:p>
            <a:endParaRPr lang="pt-PT" dirty="0"/>
          </a:p>
          <a:p>
            <a:r>
              <a:rPr lang="pt-PT" b="1" dirty="0"/>
              <a:t>Idade: </a:t>
            </a:r>
            <a:r>
              <a:rPr lang="pt-PT" dirty="0"/>
              <a:t>Adulto</a:t>
            </a:r>
          </a:p>
          <a:p>
            <a:r>
              <a:rPr lang="pt-PT" b="1" dirty="0"/>
              <a:t>         (</a:t>
            </a:r>
            <a:r>
              <a:rPr lang="pt-PT" dirty="0"/>
              <a:t>≈ 2 anos)</a:t>
            </a:r>
          </a:p>
          <a:p>
            <a:endParaRPr lang="pt-PT" dirty="0"/>
          </a:p>
        </p:txBody>
      </p:sp>
      <p:sp>
        <p:nvSpPr>
          <p:cNvPr id="5" name="Retângulo: Cantos Arredondados 4">
            <a:extLst>
              <a:ext uri="{FF2B5EF4-FFF2-40B4-BE49-F238E27FC236}">
                <a16:creationId xmlns:a16="http://schemas.microsoft.com/office/drawing/2014/main" id="{7E2212A9-1312-4D3E-9D4E-F1EA74A96745}"/>
              </a:ext>
            </a:extLst>
          </p:cNvPr>
          <p:cNvSpPr/>
          <p:nvPr/>
        </p:nvSpPr>
        <p:spPr>
          <a:xfrm>
            <a:off x="8208501" y="4279896"/>
            <a:ext cx="2750232"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a:t>
            </a:r>
          </a:p>
          <a:p>
            <a:endParaRPr lang="pt-PT" b="1" dirty="0"/>
          </a:p>
          <a:p>
            <a:r>
              <a:rPr lang="pt-PT" b="1" dirty="0"/>
              <a:t>Cor:</a:t>
            </a:r>
            <a:r>
              <a:rPr lang="pt-PT" dirty="0"/>
              <a:t> Castanho</a:t>
            </a:r>
          </a:p>
          <a:p>
            <a:endParaRPr lang="pt-PT" dirty="0"/>
          </a:p>
          <a:p>
            <a:r>
              <a:rPr lang="pt-PT" b="1" dirty="0"/>
              <a:t>Pelagem: </a:t>
            </a:r>
            <a:r>
              <a:rPr lang="pt-PT" dirty="0"/>
              <a:t>Média e lisa</a:t>
            </a:r>
          </a:p>
          <a:p>
            <a:endParaRPr lang="pt-PT" dirty="0"/>
          </a:p>
        </p:txBody>
      </p:sp>
      <p:pic>
        <p:nvPicPr>
          <p:cNvPr id="7" name="Imagem 6">
            <a:extLst>
              <a:ext uri="{FF2B5EF4-FFF2-40B4-BE49-F238E27FC236}">
                <a16:creationId xmlns:a16="http://schemas.microsoft.com/office/drawing/2014/main" id="{980D75FE-D245-4524-9A0F-877587F13B75}"/>
              </a:ext>
            </a:extLst>
          </p:cNvPr>
          <p:cNvPicPr>
            <a:picLocks noChangeAspect="1"/>
          </p:cNvPicPr>
          <p:nvPr/>
        </p:nvPicPr>
        <p:blipFill rotWithShape="1">
          <a:blip r:embed="rId2">
            <a:extLst>
              <a:ext uri="{28A0092B-C50C-407E-A947-70E740481C1C}">
                <a14:useLocalDpi xmlns:a14="http://schemas.microsoft.com/office/drawing/2010/main" val="0"/>
              </a:ext>
            </a:extLst>
          </a:blip>
          <a:srcRect l="5030" t="13169" r="11782" b="11892"/>
          <a:stretch/>
        </p:blipFill>
        <p:spPr>
          <a:xfrm rot="5400000">
            <a:off x="4159610" y="2120704"/>
            <a:ext cx="3872775" cy="2616591"/>
          </a:xfrm>
          <a:prstGeom prst="rect">
            <a:avLst/>
          </a:prstGeom>
        </p:spPr>
      </p:pic>
    </p:spTree>
    <p:extLst>
      <p:ext uri="{BB962C8B-B14F-4D97-AF65-F5344CB8AC3E}">
        <p14:creationId xmlns:p14="http://schemas.microsoft.com/office/powerpoint/2010/main" val="418360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C8E92C-BC37-41A9-AB6C-F8CAC3998C62}"/>
              </a:ext>
            </a:extLst>
          </p:cNvPr>
          <p:cNvSpPr>
            <a:spLocks noGrp="1"/>
          </p:cNvSpPr>
          <p:nvPr>
            <p:ph type="title"/>
          </p:nvPr>
        </p:nvSpPr>
        <p:spPr>
          <a:xfrm>
            <a:off x="2116833" y="657997"/>
            <a:ext cx="7958331" cy="1077229"/>
          </a:xfrm>
        </p:spPr>
        <p:txBody>
          <a:bodyPr/>
          <a:lstStyle/>
          <a:p>
            <a:pPr algn="ctr"/>
            <a:r>
              <a:rPr lang="pt-PT" b="1" dirty="0" err="1"/>
              <a:t>Benny</a:t>
            </a:r>
            <a:r>
              <a:rPr lang="pt-PT" b="1" dirty="0"/>
              <a:t> </a:t>
            </a:r>
          </a:p>
        </p:txBody>
      </p:sp>
      <p:sp>
        <p:nvSpPr>
          <p:cNvPr id="4" name="Retângulo: Cantos Arredondados 3">
            <a:extLst>
              <a:ext uri="{FF2B5EF4-FFF2-40B4-BE49-F238E27FC236}">
                <a16:creationId xmlns:a16="http://schemas.microsoft.com/office/drawing/2014/main" id="{0D47FD6A-C762-4013-9829-03E1AAD8EEB3}"/>
              </a:ext>
            </a:extLst>
          </p:cNvPr>
          <p:cNvSpPr/>
          <p:nvPr/>
        </p:nvSpPr>
        <p:spPr>
          <a:xfrm>
            <a:off x="1683132" y="4279896"/>
            <a:ext cx="2300366"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Pequeno</a:t>
            </a:r>
          </a:p>
          <a:p>
            <a:endParaRPr lang="pt-PT" dirty="0"/>
          </a:p>
          <a:p>
            <a:r>
              <a:rPr lang="pt-PT" b="1" dirty="0"/>
              <a:t>Idade: </a:t>
            </a:r>
            <a:r>
              <a:rPr lang="pt-PT" dirty="0"/>
              <a:t>Sénior </a:t>
            </a:r>
          </a:p>
          <a:p>
            <a:r>
              <a:rPr lang="pt-PT" b="1" dirty="0"/>
              <a:t>         (</a:t>
            </a:r>
            <a:r>
              <a:rPr lang="pt-PT" dirty="0"/>
              <a:t>≈ 14 anos)</a:t>
            </a:r>
          </a:p>
          <a:p>
            <a:endParaRPr lang="pt-PT" dirty="0"/>
          </a:p>
        </p:txBody>
      </p:sp>
      <p:sp>
        <p:nvSpPr>
          <p:cNvPr id="5" name="Retângulo: Cantos Arredondados 4">
            <a:extLst>
              <a:ext uri="{FF2B5EF4-FFF2-40B4-BE49-F238E27FC236}">
                <a16:creationId xmlns:a16="http://schemas.microsoft.com/office/drawing/2014/main" id="{6597CC1F-CA14-4D74-8B7A-CA8904C40230}"/>
              </a:ext>
            </a:extLst>
          </p:cNvPr>
          <p:cNvSpPr/>
          <p:nvPr/>
        </p:nvSpPr>
        <p:spPr>
          <a:xfrm>
            <a:off x="8208501" y="4279896"/>
            <a:ext cx="2693962"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a:t>
            </a:r>
          </a:p>
          <a:p>
            <a:endParaRPr lang="pt-PT" b="1" dirty="0"/>
          </a:p>
          <a:p>
            <a:r>
              <a:rPr lang="pt-PT" b="1" dirty="0"/>
              <a:t>Cor:</a:t>
            </a:r>
            <a:r>
              <a:rPr lang="pt-PT" dirty="0"/>
              <a:t> Preto e castanho</a:t>
            </a:r>
          </a:p>
          <a:p>
            <a:endParaRPr lang="pt-PT" dirty="0"/>
          </a:p>
          <a:p>
            <a:r>
              <a:rPr lang="pt-PT" b="1" dirty="0"/>
              <a:t>Pelagem: </a:t>
            </a:r>
            <a:r>
              <a:rPr lang="pt-PT" dirty="0"/>
              <a:t>Curta e lisa</a:t>
            </a:r>
          </a:p>
          <a:p>
            <a:endParaRPr lang="pt-PT" dirty="0"/>
          </a:p>
        </p:txBody>
      </p:sp>
      <p:pic>
        <p:nvPicPr>
          <p:cNvPr id="6" name="Imagem 5">
            <a:extLst>
              <a:ext uri="{FF2B5EF4-FFF2-40B4-BE49-F238E27FC236}">
                <a16:creationId xmlns:a16="http://schemas.microsoft.com/office/drawing/2014/main" id="{F6CF4E7A-B9E9-4C13-B046-4AC9014C9E65}"/>
              </a:ext>
            </a:extLst>
          </p:cNvPr>
          <p:cNvPicPr>
            <a:picLocks noChangeAspect="1"/>
          </p:cNvPicPr>
          <p:nvPr/>
        </p:nvPicPr>
        <p:blipFill rotWithShape="1">
          <a:blip r:embed="rId2">
            <a:extLst>
              <a:ext uri="{28A0092B-C50C-407E-A947-70E740481C1C}">
                <a14:useLocalDpi xmlns:a14="http://schemas.microsoft.com/office/drawing/2010/main" val="0"/>
              </a:ext>
            </a:extLst>
          </a:blip>
          <a:srcRect l="37083" t="22194" r="27490" b="33083"/>
          <a:stretch/>
        </p:blipFill>
        <p:spPr>
          <a:xfrm rot="5400000">
            <a:off x="4402225" y="1825285"/>
            <a:ext cx="3387548" cy="3207431"/>
          </a:xfrm>
          <a:prstGeom prst="rect">
            <a:avLst/>
          </a:prstGeom>
        </p:spPr>
      </p:pic>
    </p:spTree>
    <p:extLst>
      <p:ext uri="{BB962C8B-B14F-4D97-AF65-F5344CB8AC3E}">
        <p14:creationId xmlns:p14="http://schemas.microsoft.com/office/powerpoint/2010/main" val="19376568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57BC78-EA38-47E4-878D-AAAFE612BD33}"/>
              </a:ext>
            </a:extLst>
          </p:cNvPr>
          <p:cNvSpPr>
            <a:spLocks noGrp="1"/>
          </p:cNvSpPr>
          <p:nvPr>
            <p:ph type="title"/>
          </p:nvPr>
        </p:nvSpPr>
        <p:spPr>
          <a:xfrm>
            <a:off x="1949930" y="667379"/>
            <a:ext cx="7958331" cy="1077229"/>
          </a:xfrm>
        </p:spPr>
        <p:txBody>
          <a:bodyPr/>
          <a:lstStyle/>
          <a:p>
            <a:pPr algn="ctr"/>
            <a:r>
              <a:rPr lang="pt-PT" b="1" dirty="0" err="1"/>
              <a:t>Lion</a:t>
            </a:r>
            <a:endParaRPr lang="pt-PT" b="1" dirty="0"/>
          </a:p>
        </p:txBody>
      </p:sp>
      <p:pic>
        <p:nvPicPr>
          <p:cNvPr id="7" name="Marcador de Posição de Conteúdo 6">
            <a:extLst>
              <a:ext uri="{FF2B5EF4-FFF2-40B4-BE49-F238E27FC236}">
                <a16:creationId xmlns:a16="http://schemas.microsoft.com/office/drawing/2014/main" id="{17FAC063-93EC-4487-82C9-FBD2349E019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2594" t="9081" r="35579" b="14958"/>
          <a:stretch/>
        </p:blipFill>
        <p:spPr>
          <a:xfrm rot="5400000">
            <a:off x="4627835" y="1656591"/>
            <a:ext cx="2602523" cy="3544817"/>
          </a:xfrm>
        </p:spPr>
      </p:pic>
      <p:sp>
        <p:nvSpPr>
          <p:cNvPr id="4" name="Retângulo: Cantos Arredondados 3">
            <a:extLst>
              <a:ext uri="{FF2B5EF4-FFF2-40B4-BE49-F238E27FC236}">
                <a16:creationId xmlns:a16="http://schemas.microsoft.com/office/drawing/2014/main" id="{861A2BB2-ABFB-4110-B115-BE9418DBAFA0}"/>
              </a:ext>
            </a:extLst>
          </p:cNvPr>
          <p:cNvSpPr/>
          <p:nvPr/>
        </p:nvSpPr>
        <p:spPr>
          <a:xfrm>
            <a:off x="1303303" y="4324948"/>
            <a:ext cx="2300366"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Grande</a:t>
            </a:r>
          </a:p>
          <a:p>
            <a:endParaRPr lang="pt-PT" dirty="0"/>
          </a:p>
          <a:p>
            <a:r>
              <a:rPr lang="pt-PT" b="1" dirty="0"/>
              <a:t>Idade: </a:t>
            </a:r>
            <a:r>
              <a:rPr lang="pt-PT" dirty="0"/>
              <a:t>Adulto </a:t>
            </a:r>
          </a:p>
          <a:p>
            <a:r>
              <a:rPr lang="pt-PT" b="1" dirty="0"/>
              <a:t>         (</a:t>
            </a:r>
            <a:r>
              <a:rPr lang="pt-PT" dirty="0"/>
              <a:t>≈ 3 anos)</a:t>
            </a:r>
          </a:p>
          <a:p>
            <a:endParaRPr lang="pt-PT" dirty="0"/>
          </a:p>
        </p:txBody>
      </p:sp>
      <p:sp>
        <p:nvSpPr>
          <p:cNvPr id="5" name="Retângulo: Cantos Arredondados 4">
            <a:extLst>
              <a:ext uri="{FF2B5EF4-FFF2-40B4-BE49-F238E27FC236}">
                <a16:creationId xmlns:a16="http://schemas.microsoft.com/office/drawing/2014/main" id="{03B9A48A-DD01-47F3-8306-A4F24417B42E}"/>
              </a:ext>
            </a:extLst>
          </p:cNvPr>
          <p:cNvSpPr/>
          <p:nvPr/>
        </p:nvSpPr>
        <p:spPr>
          <a:xfrm>
            <a:off x="8254524" y="4324948"/>
            <a:ext cx="2665826"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a:t>
            </a:r>
            <a:r>
              <a:rPr lang="pt-PT" dirty="0" err="1"/>
              <a:t>Rottweiller</a:t>
            </a:r>
            <a:endParaRPr lang="pt-PT" dirty="0"/>
          </a:p>
          <a:p>
            <a:endParaRPr lang="pt-PT" b="1" dirty="0"/>
          </a:p>
          <a:p>
            <a:r>
              <a:rPr lang="pt-PT" b="1" dirty="0"/>
              <a:t>Cor:</a:t>
            </a:r>
            <a:r>
              <a:rPr lang="pt-PT" dirty="0"/>
              <a:t> Preto e castanho</a:t>
            </a:r>
          </a:p>
          <a:p>
            <a:endParaRPr lang="pt-PT" dirty="0"/>
          </a:p>
          <a:p>
            <a:r>
              <a:rPr lang="pt-PT" b="1" dirty="0"/>
              <a:t>Pelagem: </a:t>
            </a:r>
            <a:r>
              <a:rPr lang="pt-PT" dirty="0"/>
              <a:t>Curta e lisa</a:t>
            </a:r>
          </a:p>
          <a:p>
            <a:endParaRPr lang="pt-PT" dirty="0"/>
          </a:p>
        </p:txBody>
      </p:sp>
    </p:spTree>
    <p:extLst>
      <p:ext uri="{BB962C8B-B14F-4D97-AF65-F5344CB8AC3E}">
        <p14:creationId xmlns:p14="http://schemas.microsoft.com/office/powerpoint/2010/main" val="19605281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0C18CE-F9DE-437C-A462-16AB3083C55E}"/>
              </a:ext>
            </a:extLst>
          </p:cNvPr>
          <p:cNvSpPr>
            <a:spLocks noGrp="1"/>
          </p:cNvSpPr>
          <p:nvPr>
            <p:ph type="title"/>
          </p:nvPr>
        </p:nvSpPr>
        <p:spPr/>
        <p:txBody>
          <a:bodyPr/>
          <a:lstStyle/>
          <a:p>
            <a:pPr algn="ctr"/>
            <a:r>
              <a:rPr lang="pt-PT" b="1" dirty="0">
                <a:latin typeface="Arial Black" panose="020B0A04020102020204" pitchFamily="34" charset="0"/>
              </a:rPr>
              <a:t>Obrigações legais </a:t>
            </a:r>
          </a:p>
        </p:txBody>
      </p:sp>
      <p:sp>
        <p:nvSpPr>
          <p:cNvPr id="6" name="Marcador de Posição de Conteúdo 5">
            <a:extLst>
              <a:ext uri="{FF2B5EF4-FFF2-40B4-BE49-F238E27FC236}">
                <a16:creationId xmlns:a16="http://schemas.microsoft.com/office/drawing/2014/main" id="{203B7E3F-AD7F-4FFC-A395-9E269AA9AC8E}"/>
              </a:ext>
            </a:extLst>
          </p:cNvPr>
          <p:cNvSpPr>
            <a:spLocks noGrp="1"/>
          </p:cNvSpPr>
          <p:nvPr>
            <p:ph sz="half" idx="2"/>
          </p:nvPr>
        </p:nvSpPr>
        <p:spPr>
          <a:xfrm>
            <a:off x="6665913" y="2052638"/>
            <a:ext cx="3895725" cy="399732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pPr algn="just">
              <a:buFont typeface="Wingdings" panose="05000000000000000000" pitchFamily="2" charset="2"/>
              <a:buChar char="v"/>
            </a:pPr>
            <a:r>
              <a:rPr lang="pt-PT" dirty="0">
                <a:solidFill>
                  <a:schemeClr val="bg1"/>
                </a:solidFill>
              </a:rPr>
              <a:t>A vacina antirrábica é obrigatória para os cães e deve ser administrada a partir dos três meses de idade.</a:t>
            </a:r>
          </a:p>
          <a:p>
            <a:pPr>
              <a:buFont typeface="Wingdings" panose="05000000000000000000" pitchFamily="2" charset="2"/>
              <a:buChar char="v"/>
            </a:pPr>
            <a:r>
              <a:rPr lang="pt-PT" dirty="0">
                <a:solidFill>
                  <a:schemeClr val="bg1"/>
                </a:solidFill>
              </a:rPr>
              <a:t>A vacinação antirrábica não é obrigatória para os gatos.</a:t>
            </a:r>
          </a:p>
          <a:p>
            <a:pPr>
              <a:buFont typeface="Wingdings" panose="05000000000000000000" pitchFamily="2" charset="2"/>
              <a:buChar char="v"/>
            </a:pPr>
            <a:r>
              <a:rPr lang="pt-PT" dirty="0">
                <a:solidFill>
                  <a:schemeClr val="bg1"/>
                </a:solidFill>
              </a:rPr>
              <a:t>Nos animais sem microchip, é obrigatória a sua colocação em simultâneo com a vacina.</a:t>
            </a:r>
          </a:p>
          <a:p>
            <a:pPr algn="ctr"/>
            <a:endParaRPr lang="pt-PT" dirty="0"/>
          </a:p>
        </p:txBody>
      </p:sp>
      <p:sp>
        <p:nvSpPr>
          <p:cNvPr id="7" name="Marcador de Posição de Conteúdo 6">
            <a:extLst>
              <a:ext uri="{FF2B5EF4-FFF2-40B4-BE49-F238E27FC236}">
                <a16:creationId xmlns:a16="http://schemas.microsoft.com/office/drawing/2014/main" id="{BA0EF7A6-0FD5-4059-A9C1-997D3774CAA7}"/>
              </a:ext>
            </a:extLst>
          </p:cNvPr>
          <p:cNvSpPr>
            <a:spLocks noGrp="1"/>
          </p:cNvSpPr>
          <p:nvPr>
            <p:ph sz="half" idx="1"/>
          </p:nvPr>
        </p:nvSpPr>
        <p:spPr>
          <a:xfrm>
            <a:off x="2605088" y="2052638"/>
            <a:ext cx="3892550" cy="399732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5000" lnSpcReduction="10000"/>
          </a:bodyPr>
          <a:lstStyle/>
          <a:p>
            <a:pPr algn="just">
              <a:buFont typeface="Wingdings" panose="05000000000000000000" pitchFamily="2" charset="2"/>
              <a:buChar char="v"/>
            </a:pPr>
            <a:r>
              <a:rPr lang="pt-PT" sz="2000" dirty="0">
                <a:solidFill>
                  <a:schemeClr val="bg1"/>
                </a:solidFill>
              </a:rPr>
              <a:t> A identificação eletrónica do animal de companhia através de microchip e o registo do animal na plataforma SIAC  é obrigatória até aos </a:t>
            </a:r>
            <a:r>
              <a:rPr lang="pt-PT" dirty="0">
                <a:solidFill>
                  <a:schemeClr val="bg1"/>
                </a:solidFill>
              </a:rPr>
              <a:t>4 meses </a:t>
            </a:r>
            <a:r>
              <a:rPr lang="pt-PT" sz="2000" dirty="0">
                <a:solidFill>
                  <a:schemeClr val="bg1"/>
                </a:solidFill>
              </a:rPr>
              <a:t>de idade, tanto nos cães como nos gatos.</a:t>
            </a:r>
          </a:p>
          <a:p>
            <a:pPr algn="ctr"/>
            <a:endParaRPr lang="pt-PT" dirty="0"/>
          </a:p>
        </p:txBody>
      </p:sp>
    </p:spTree>
    <p:extLst>
      <p:ext uri="{BB962C8B-B14F-4D97-AF65-F5344CB8AC3E}">
        <p14:creationId xmlns:p14="http://schemas.microsoft.com/office/powerpoint/2010/main" val="287489212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0F750E-89EB-4DC9-B1E9-9085C759B005}"/>
              </a:ext>
            </a:extLst>
          </p:cNvPr>
          <p:cNvSpPr>
            <a:spLocks noGrp="1"/>
          </p:cNvSpPr>
          <p:nvPr>
            <p:ph type="title"/>
          </p:nvPr>
        </p:nvSpPr>
        <p:spPr>
          <a:xfrm>
            <a:off x="2116834" y="737718"/>
            <a:ext cx="7958331" cy="1077229"/>
          </a:xfrm>
        </p:spPr>
        <p:txBody>
          <a:bodyPr/>
          <a:lstStyle/>
          <a:p>
            <a:pPr algn="ctr"/>
            <a:r>
              <a:rPr lang="pt-PT" b="1" dirty="0"/>
              <a:t>Lista</a:t>
            </a:r>
          </a:p>
        </p:txBody>
      </p:sp>
      <p:pic>
        <p:nvPicPr>
          <p:cNvPr id="7" name="Marcador de Posição de Conteúdo 6">
            <a:extLst>
              <a:ext uri="{FF2B5EF4-FFF2-40B4-BE49-F238E27FC236}">
                <a16:creationId xmlns:a16="http://schemas.microsoft.com/office/drawing/2014/main" id="{1AF67E64-E05A-41AE-A330-C90D5C095B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4433" t="46802" r="20785" b="13782"/>
          <a:stretch/>
        </p:blipFill>
        <p:spPr>
          <a:xfrm rot="5400000">
            <a:off x="3892099" y="2255520"/>
            <a:ext cx="4407800" cy="2909666"/>
          </a:xfrm>
        </p:spPr>
      </p:pic>
      <p:sp>
        <p:nvSpPr>
          <p:cNvPr id="4" name="Retângulo: Cantos Arredondados 3">
            <a:extLst>
              <a:ext uri="{FF2B5EF4-FFF2-40B4-BE49-F238E27FC236}">
                <a16:creationId xmlns:a16="http://schemas.microsoft.com/office/drawing/2014/main" id="{AB37B8BB-3B31-4B02-84E9-94C0358E84AF}"/>
              </a:ext>
            </a:extLst>
          </p:cNvPr>
          <p:cNvSpPr/>
          <p:nvPr/>
        </p:nvSpPr>
        <p:spPr>
          <a:xfrm>
            <a:off x="1966075" y="4276949"/>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Médio</a:t>
            </a:r>
            <a:r>
              <a:rPr lang="pt-PT" b="1" dirty="0"/>
              <a:t> </a:t>
            </a:r>
            <a:endParaRPr lang="pt-PT" dirty="0"/>
          </a:p>
          <a:p>
            <a:endParaRPr lang="pt-PT" dirty="0"/>
          </a:p>
          <a:p>
            <a:r>
              <a:rPr lang="pt-PT" b="1" dirty="0"/>
              <a:t>Idade: </a:t>
            </a:r>
            <a:r>
              <a:rPr lang="pt-PT" dirty="0"/>
              <a:t>Adulto </a:t>
            </a:r>
          </a:p>
          <a:p>
            <a:r>
              <a:rPr lang="pt-PT" b="1" dirty="0"/>
              <a:t>         (</a:t>
            </a:r>
            <a:r>
              <a:rPr lang="pt-PT" dirty="0"/>
              <a:t>≈ 2 anos)</a:t>
            </a:r>
          </a:p>
          <a:p>
            <a:endParaRPr lang="pt-PT" dirty="0"/>
          </a:p>
        </p:txBody>
      </p:sp>
      <p:sp>
        <p:nvSpPr>
          <p:cNvPr id="5" name="Retângulo: Cantos Arredondados 4">
            <a:extLst>
              <a:ext uri="{FF2B5EF4-FFF2-40B4-BE49-F238E27FC236}">
                <a16:creationId xmlns:a16="http://schemas.microsoft.com/office/drawing/2014/main" id="{CD9E33FB-E64A-44BE-86B1-C4F1A8B23E1D}"/>
              </a:ext>
            </a:extLst>
          </p:cNvPr>
          <p:cNvSpPr/>
          <p:nvPr/>
        </p:nvSpPr>
        <p:spPr>
          <a:xfrm>
            <a:off x="8081580" y="4276948"/>
            <a:ext cx="2474185"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a:t>
            </a:r>
          </a:p>
          <a:p>
            <a:endParaRPr lang="pt-PT" b="1" dirty="0"/>
          </a:p>
          <a:p>
            <a:r>
              <a:rPr lang="pt-PT" b="1" dirty="0"/>
              <a:t>Cor:</a:t>
            </a:r>
            <a:r>
              <a:rPr lang="pt-PT" dirty="0"/>
              <a:t> Preto e branco</a:t>
            </a:r>
          </a:p>
          <a:p>
            <a:endParaRPr lang="pt-PT" dirty="0"/>
          </a:p>
          <a:p>
            <a:r>
              <a:rPr lang="pt-PT" b="1" dirty="0"/>
              <a:t>Pelagem: </a:t>
            </a:r>
            <a:r>
              <a:rPr lang="pt-PT" dirty="0"/>
              <a:t>Média e lisa</a:t>
            </a:r>
          </a:p>
          <a:p>
            <a:endParaRPr lang="pt-PT" dirty="0"/>
          </a:p>
        </p:txBody>
      </p:sp>
    </p:spTree>
    <p:extLst>
      <p:ext uri="{BB962C8B-B14F-4D97-AF65-F5344CB8AC3E}">
        <p14:creationId xmlns:p14="http://schemas.microsoft.com/office/powerpoint/2010/main" val="23290652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27606A-A27F-42D2-8D8C-B6136E6D3A62}"/>
              </a:ext>
            </a:extLst>
          </p:cNvPr>
          <p:cNvSpPr>
            <a:spLocks noGrp="1"/>
          </p:cNvSpPr>
          <p:nvPr>
            <p:ph type="title"/>
          </p:nvPr>
        </p:nvSpPr>
        <p:spPr>
          <a:xfrm>
            <a:off x="2116833" y="657354"/>
            <a:ext cx="7958331" cy="1077229"/>
          </a:xfrm>
        </p:spPr>
        <p:txBody>
          <a:bodyPr/>
          <a:lstStyle/>
          <a:p>
            <a:pPr algn="ctr"/>
            <a:r>
              <a:rPr lang="pt-PT" b="1" dirty="0" err="1"/>
              <a:t>Molly</a:t>
            </a:r>
            <a:endParaRPr lang="pt-PT" b="1" dirty="0"/>
          </a:p>
        </p:txBody>
      </p:sp>
      <p:pic>
        <p:nvPicPr>
          <p:cNvPr id="7" name="Marcador de Posição de Conteúdo 6">
            <a:extLst>
              <a:ext uri="{FF2B5EF4-FFF2-40B4-BE49-F238E27FC236}">
                <a16:creationId xmlns:a16="http://schemas.microsoft.com/office/drawing/2014/main" id="{69F0F841-9E5B-4039-8494-6BE9C035DA2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8039" t="26225" r="44649" b="50000"/>
          <a:stretch/>
        </p:blipFill>
        <p:spPr>
          <a:xfrm rot="5400000">
            <a:off x="4509374" y="1794829"/>
            <a:ext cx="3173250" cy="3268343"/>
          </a:xfrm>
        </p:spPr>
      </p:pic>
      <p:sp>
        <p:nvSpPr>
          <p:cNvPr id="4" name="Retângulo: Cantos Arredondados 3">
            <a:extLst>
              <a:ext uri="{FF2B5EF4-FFF2-40B4-BE49-F238E27FC236}">
                <a16:creationId xmlns:a16="http://schemas.microsoft.com/office/drawing/2014/main" id="{0A2E789B-30E5-47C8-BD20-6777F224CC25}"/>
              </a:ext>
            </a:extLst>
          </p:cNvPr>
          <p:cNvSpPr/>
          <p:nvPr/>
        </p:nvSpPr>
        <p:spPr>
          <a:xfrm>
            <a:off x="1980143" y="4279231"/>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Médio</a:t>
            </a:r>
            <a:r>
              <a:rPr lang="pt-PT" b="1" dirty="0"/>
              <a:t> </a:t>
            </a:r>
            <a:endParaRPr lang="pt-PT" dirty="0"/>
          </a:p>
          <a:p>
            <a:endParaRPr lang="pt-PT" dirty="0"/>
          </a:p>
          <a:p>
            <a:r>
              <a:rPr lang="pt-PT" b="1" dirty="0"/>
              <a:t>Idade: </a:t>
            </a:r>
            <a:r>
              <a:rPr lang="pt-PT" dirty="0"/>
              <a:t>Sénior </a:t>
            </a:r>
          </a:p>
          <a:p>
            <a:r>
              <a:rPr lang="pt-PT" b="1" dirty="0"/>
              <a:t>         (</a:t>
            </a:r>
            <a:r>
              <a:rPr lang="pt-PT" dirty="0"/>
              <a:t>≈ 12 anos)</a:t>
            </a:r>
          </a:p>
          <a:p>
            <a:endParaRPr lang="pt-PT" dirty="0"/>
          </a:p>
        </p:txBody>
      </p:sp>
      <p:sp>
        <p:nvSpPr>
          <p:cNvPr id="5" name="Retângulo: Cantos Arredondados 4">
            <a:extLst>
              <a:ext uri="{FF2B5EF4-FFF2-40B4-BE49-F238E27FC236}">
                <a16:creationId xmlns:a16="http://schemas.microsoft.com/office/drawing/2014/main" id="{0C8CB35C-6231-4A5E-B49C-95AA6FEF6E1A}"/>
              </a:ext>
            </a:extLst>
          </p:cNvPr>
          <p:cNvSpPr/>
          <p:nvPr/>
        </p:nvSpPr>
        <p:spPr>
          <a:xfrm>
            <a:off x="8067513" y="4124301"/>
            <a:ext cx="2474185" cy="2543072"/>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Cruzado de </a:t>
            </a:r>
            <a:r>
              <a:rPr lang="pt-PT" dirty="0" err="1"/>
              <a:t>Pit</a:t>
            </a:r>
            <a:r>
              <a:rPr lang="pt-PT" dirty="0"/>
              <a:t> </a:t>
            </a:r>
            <a:r>
              <a:rPr lang="pt-PT" dirty="0" err="1"/>
              <a:t>Bull</a:t>
            </a:r>
            <a:r>
              <a:rPr lang="pt-PT" dirty="0"/>
              <a:t> Terrier</a:t>
            </a:r>
          </a:p>
          <a:p>
            <a:endParaRPr lang="pt-PT" b="1" dirty="0"/>
          </a:p>
          <a:p>
            <a:r>
              <a:rPr lang="pt-PT" b="1" dirty="0"/>
              <a:t>Cor:</a:t>
            </a:r>
            <a:r>
              <a:rPr lang="pt-PT" dirty="0"/>
              <a:t> Branco com malhas pretas</a:t>
            </a:r>
          </a:p>
          <a:p>
            <a:endParaRPr lang="pt-PT" dirty="0"/>
          </a:p>
          <a:p>
            <a:r>
              <a:rPr lang="pt-PT" b="1" dirty="0"/>
              <a:t>Pelagem: </a:t>
            </a:r>
            <a:r>
              <a:rPr lang="pt-PT" dirty="0"/>
              <a:t>Curta e lisa</a:t>
            </a:r>
          </a:p>
          <a:p>
            <a:endParaRPr lang="pt-PT" dirty="0"/>
          </a:p>
        </p:txBody>
      </p:sp>
    </p:spTree>
    <p:extLst>
      <p:ext uri="{BB962C8B-B14F-4D97-AF65-F5344CB8AC3E}">
        <p14:creationId xmlns:p14="http://schemas.microsoft.com/office/powerpoint/2010/main" val="41698214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FC760F-3887-428E-BA4C-D0B9E98ED9F8}"/>
              </a:ext>
            </a:extLst>
          </p:cNvPr>
          <p:cNvSpPr>
            <a:spLocks noGrp="1"/>
          </p:cNvSpPr>
          <p:nvPr>
            <p:ph type="title"/>
          </p:nvPr>
        </p:nvSpPr>
        <p:spPr>
          <a:xfrm>
            <a:off x="2116834" y="724069"/>
            <a:ext cx="7958331" cy="1077229"/>
          </a:xfrm>
        </p:spPr>
        <p:txBody>
          <a:bodyPr/>
          <a:lstStyle/>
          <a:p>
            <a:pPr algn="ctr"/>
            <a:r>
              <a:rPr lang="pt-PT" b="1" dirty="0" err="1"/>
              <a:t>Zelda</a:t>
            </a:r>
            <a:r>
              <a:rPr lang="pt-PT" dirty="0"/>
              <a:t> </a:t>
            </a:r>
          </a:p>
        </p:txBody>
      </p:sp>
      <p:sp>
        <p:nvSpPr>
          <p:cNvPr id="4" name="Retângulo: Cantos Arredondados 3">
            <a:extLst>
              <a:ext uri="{FF2B5EF4-FFF2-40B4-BE49-F238E27FC236}">
                <a16:creationId xmlns:a16="http://schemas.microsoft.com/office/drawing/2014/main" id="{F4B5E42E-3104-462B-BA45-44E1A757C9CA}"/>
              </a:ext>
            </a:extLst>
          </p:cNvPr>
          <p:cNvSpPr/>
          <p:nvPr/>
        </p:nvSpPr>
        <p:spPr>
          <a:xfrm>
            <a:off x="1698791" y="4124305"/>
            <a:ext cx="2144342" cy="2388142"/>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Pequeno/Médio</a:t>
            </a:r>
            <a:r>
              <a:rPr lang="pt-PT" b="1" dirty="0"/>
              <a:t> </a:t>
            </a:r>
            <a:endParaRPr lang="pt-PT" dirty="0"/>
          </a:p>
          <a:p>
            <a:endParaRPr lang="pt-PT" dirty="0"/>
          </a:p>
          <a:p>
            <a:r>
              <a:rPr lang="pt-PT" b="1" dirty="0"/>
              <a:t>Idade: </a:t>
            </a:r>
            <a:r>
              <a:rPr lang="pt-PT" dirty="0"/>
              <a:t>Jovem </a:t>
            </a:r>
          </a:p>
          <a:p>
            <a:r>
              <a:rPr lang="pt-PT" b="1" dirty="0"/>
              <a:t>        (</a:t>
            </a:r>
            <a:r>
              <a:rPr lang="pt-PT" dirty="0"/>
              <a:t>≈ 5 meses)</a:t>
            </a:r>
          </a:p>
          <a:p>
            <a:endParaRPr lang="pt-PT" dirty="0"/>
          </a:p>
        </p:txBody>
      </p:sp>
      <p:sp>
        <p:nvSpPr>
          <p:cNvPr id="5" name="Retângulo: Cantos Arredondados 4">
            <a:extLst>
              <a:ext uri="{FF2B5EF4-FFF2-40B4-BE49-F238E27FC236}">
                <a16:creationId xmlns:a16="http://schemas.microsoft.com/office/drawing/2014/main" id="{A9E7BFE4-3AF8-4501-BEF9-870F1FC71B09}"/>
              </a:ext>
            </a:extLst>
          </p:cNvPr>
          <p:cNvSpPr/>
          <p:nvPr/>
        </p:nvSpPr>
        <p:spPr>
          <a:xfrm>
            <a:off x="8348867" y="4124304"/>
            <a:ext cx="2474185" cy="2543072"/>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Cruzado de Podengo Português </a:t>
            </a:r>
          </a:p>
          <a:p>
            <a:endParaRPr lang="pt-PT" b="1" dirty="0"/>
          </a:p>
          <a:p>
            <a:r>
              <a:rPr lang="pt-PT" b="1" dirty="0"/>
              <a:t>Cor:</a:t>
            </a:r>
            <a:r>
              <a:rPr lang="pt-PT" dirty="0"/>
              <a:t> Castanho e branco</a:t>
            </a:r>
          </a:p>
          <a:p>
            <a:endParaRPr lang="pt-PT" dirty="0"/>
          </a:p>
          <a:p>
            <a:r>
              <a:rPr lang="pt-PT" b="1" dirty="0"/>
              <a:t>Pelagem: </a:t>
            </a:r>
            <a:r>
              <a:rPr lang="pt-PT" dirty="0"/>
              <a:t>Curta e lisa</a:t>
            </a:r>
          </a:p>
          <a:p>
            <a:endParaRPr lang="pt-PT" dirty="0"/>
          </a:p>
        </p:txBody>
      </p:sp>
      <p:pic>
        <p:nvPicPr>
          <p:cNvPr id="7" name="Imagem 6">
            <a:extLst>
              <a:ext uri="{FF2B5EF4-FFF2-40B4-BE49-F238E27FC236}">
                <a16:creationId xmlns:a16="http://schemas.microsoft.com/office/drawing/2014/main" id="{FDC49B5C-61D8-4D54-BA9E-280FE57DA487}"/>
              </a:ext>
            </a:extLst>
          </p:cNvPr>
          <p:cNvPicPr>
            <a:picLocks noChangeAspect="1"/>
          </p:cNvPicPr>
          <p:nvPr/>
        </p:nvPicPr>
        <p:blipFill rotWithShape="1">
          <a:blip r:embed="rId2">
            <a:extLst>
              <a:ext uri="{28A0092B-C50C-407E-A947-70E740481C1C}">
                <a14:useLocalDpi xmlns:a14="http://schemas.microsoft.com/office/drawing/2010/main" val="0"/>
              </a:ext>
            </a:extLst>
          </a:blip>
          <a:srcRect l="48822" t="39424" r="42564" b="46900"/>
          <a:stretch/>
        </p:blipFill>
        <p:spPr>
          <a:xfrm rot="5400000">
            <a:off x="4624988" y="1677658"/>
            <a:ext cx="2942024" cy="3502684"/>
          </a:xfrm>
          <a:prstGeom prst="rect">
            <a:avLst/>
          </a:prstGeom>
        </p:spPr>
      </p:pic>
    </p:spTree>
    <p:extLst>
      <p:ext uri="{BB962C8B-B14F-4D97-AF65-F5344CB8AC3E}">
        <p14:creationId xmlns:p14="http://schemas.microsoft.com/office/powerpoint/2010/main" val="14597742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7FC752-9801-453F-B365-88F3A19D66B4}"/>
              </a:ext>
            </a:extLst>
          </p:cNvPr>
          <p:cNvSpPr>
            <a:spLocks noGrp="1"/>
          </p:cNvSpPr>
          <p:nvPr>
            <p:ph type="title"/>
          </p:nvPr>
        </p:nvSpPr>
        <p:spPr>
          <a:xfrm>
            <a:off x="2116833" y="603588"/>
            <a:ext cx="7958331" cy="1077229"/>
          </a:xfrm>
        </p:spPr>
        <p:txBody>
          <a:bodyPr/>
          <a:lstStyle/>
          <a:p>
            <a:pPr algn="ctr"/>
            <a:r>
              <a:rPr lang="pt-PT" b="1" dirty="0" err="1"/>
              <a:t>Kiki</a:t>
            </a:r>
            <a:r>
              <a:rPr lang="pt-PT" b="1" dirty="0"/>
              <a:t> </a:t>
            </a:r>
          </a:p>
        </p:txBody>
      </p:sp>
      <p:sp>
        <p:nvSpPr>
          <p:cNvPr id="4" name="Retângulo: Cantos Arredondados 3">
            <a:extLst>
              <a:ext uri="{FF2B5EF4-FFF2-40B4-BE49-F238E27FC236}">
                <a16:creationId xmlns:a16="http://schemas.microsoft.com/office/drawing/2014/main" id="{D1BEAEB0-F376-4850-A8E2-ADE5BF3BEA56}"/>
              </a:ext>
            </a:extLst>
          </p:cNvPr>
          <p:cNvSpPr/>
          <p:nvPr/>
        </p:nvSpPr>
        <p:spPr>
          <a:xfrm>
            <a:off x="1476345" y="4176096"/>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Pequeno/Médio</a:t>
            </a:r>
            <a:r>
              <a:rPr lang="pt-PT" b="1" dirty="0"/>
              <a:t> </a:t>
            </a:r>
            <a:endParaRPr lang="pt-PT" dirty="0"/>
          </a:p>
          <a:p>
            <a:endParaRPr lang="pt-PT" dirty="0"/>
          </a:p>
          <a:p>
            <a:r>
              <a:rPr lang="pt-PT" b="1" dirty="0"/>
              <a:t>Idade: </a:t>
            </a:r>
            <a:r>
              <a:rPr lang="pt-PT" dirty="0"/>
              <a:t>Jovem </a:t>
            </a:r>
          </a:p>
          <a:p>
            <a:r>
              <a:rPr lang="pt-PT" b="1" dirty="0"/>
              <a:t>        (</a:t>
            </a:r>
            <a:r>
              <a:rPr lang="pt-PT" dirty="0"/>
              <a:t>≈ 5 meses)</a:t>
            </a:r>
          </a:p>
          <a:p>
            <a:endParaRPr lang="pt-PT" dirty="0"/>
          </a:p>
        </p:txBody>
      </p:sp>
      <p:sp>
        <p:nvSpPr>
          <p:cNvPr id="5" name="Retângulo: Cantos Arredondados 4">
            <a:extLst>
              <a:ext uri="{FF2B5EF4-FFF2-40B4-BE49-F238E27FC236}">
                <a16:creationId xmlns:a16="http://schemas.microsoft.com/office/drawing/2014/main" id="{534AE47E-EA7D-4E82-A2EE-7BAC7D87D6F0}"/>
              </a:ext>
            </a:extLst>
          </p:cNvPr>
          <p:cNvSpPr/>
          <p:nvPr/>
        </p:nvSpPr>
        <p:spPr>
          <a:xfrm>
            <a:off x="8571309" y="4021167"/>
            <a:ext cx="2469188" cy="2543072"/>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Cruzado de Podengo Português </a:t>
            </a:r>
          </a:p>
          <a:p>
            <a:endParaRPr lang="pt-PT" b="1" dirty="0"/>
          </a:p>
          <a:p>
            <a:r>
              <a:rPr lang="pt-PT" b="1" dirty="0"/>
              <a:t>Cor:</a:t>
            </a:r>
            <a:r>
              <a:rPr lang="pt-PT" dirty="0"/>
              <a:t> Creme e branco</a:t>
            </a:r>
          </a:p>
          <a:p>
            <a:endParaRPr lang="pt-PT" dirty="0"/>
          </a:p>
          <a:p>
            <a:r>
              <a:rPr lang="pt-PT" b="1" dirty="0"/>
              <a:t>Pelagem: </a:t>
            </a:r>
            <a:r>
              <a:rPr lang="pt-PT" dirty="0"/>
              <a:t>Curta e lisa</a:t>
            </a:r>
          </a:p>
          <a:p>
            <a:endParaRPr lang="pt-PT" dirty="0"/>
          </a:p>
        </p:txBody>
      </p:sp>
      <p:pic>
        <p:nvPicPr>
          <p:cNvPr id="6" name="Imagem 5">
            <a:extLst>
              <a:ext uri="{FF2B5EF4-FFF2-40B4-BE49-F238E27FC236}">
                <a16:creationId xmlns:a16="http://schemas.microsoft.com/office/drawing/2014/main" id="{CA636B82-BA43-4973-8E95-19A6F4DAD8FF}"/>
              </a:ext>
            </a:extLst>
          </p:cNvPr>
          <p:cNvPicPr>
            <a:picLocks noChangeAspect="1"/>
          </p:cNvPicPr>
          <p:nvPr/>
        </p:nvPicPr>
        <p:blipFill rotWithShape="1">
          <a:blip r:embed="rId2"/>
          <a:srcRect l="35140" t="47795" r="40245" b="33948"/>
          <a:stretch/>
        </p:blipFill>
        <p:spPr>
          <a:xfrm>
            <a:off x="4368024" y="1720226"/>
            <a:ext cx="3455948" cy="3417548"/>
          </a:xfrm>
          <a:prstGeom prst="rect">
            <a:avLst/>
          </a:prstGeom>
        </p:spPr>
      </p:pic>
    </p:spTree>
    <p:extLst>
      <p:ext uri="{BB962C8B-B14F-4D97-AF65-F5344CB8AC3E}">
        <p14:creationId xmlns:p14="http://schemas.microsoft.com/office/powerpoint/2010/main" val="40557838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1018E7-5779-480F-9938-C51285437E1A}"/>
              </a:ext>
            </a:extLst>
          </p:cNvPr>
          <p:cNvSpPr>
            <a:spLocks noGrp="1"/>
          </p:cNvSpPr>
          <p:nvPr>
            <p:ph type="title"/>
          </p:nvPr>
        </p:nvSpPr>
        <p:spPr>
          <a:xfrm>
            <a:off x="2116831" y="732969"/>
            <a:ext cx="7958331" cy="1077229"/>
          </a:xfrm>
        </p:spPr>
        <p:txBody>
          <a:bodyPr/>
          <a:lstStyle/>
          <a:p>
            <a:pPr algn="ctr"/>
            <a:r>
              <a:rPr lang="pt-PT" b="1" dirty="0" err="1"/>
              <a:t>Sky</a:t>
            </a:r>
            <a:endParaRPr lang="pt-PT" b="1" dirty="0"/>
          </a:p>
        </p:txBody>
      </p:sp>
      <p:sp>
        <p:nvSpPr>
          <p:cNvPr id="4" name="Retângulo: Cantos Arredondados 3">
            <a:extLst>
              <a:ext uri="{FF2B5EF4-FFF2-40B4-BE49-F238E27FC236}">
                <a16:creationId xmlns:a16="http://schemas.microsoft.com/office/drawing/2014/main" id="{DC88F559-A6CB-4C0E-9C4F-317625C88DB7}"/>
              </a:ext>
            </a:extLst>
          </p:cNvPr>
          <p:cNvSpPr/>
          <p:nvPr/>
        </p:nvSpPr>
        <p:spPr>
          <a:xfrm>
            <a:off x="1683128" y="4279896"/>
            <a:ext cx="2300366"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Pequeno/Médio</a:t>
            </a:r>
          </a:p>
          <a:p>
            <a:endParaRPr lang="pt-PT" dirty="0"/>
          </a:p>
          <a:p>
            <a:r>
              <a:rPr lang="pt-PT" b="1" dirty="0"/>
              <a:t>Idade: </a:t>
            </a:r>
            <a:r>
              <a:rPr lang="pt-PT" dirty="0"/>
              <a:t>Jovem</a:t>
            </a:r>
          </a:p>
          <a:p>
            <a:r>
              <a:rPr lang="pt-PT" b="1" dirty="0"/>
              <a:t>         (</a:t>
            </a:r>
            <a:r>
              <a:rPr lang="pt-PT" dirty="0"/>
              <a:t>≈ 5 meses)</a:t>
            </a:r>
          </a:p>
          <a:p>
            <a:endParaRPr lang="pt-PT" dirty="0"/>
          </a:p>
        </p:txBody>
      </p:sp>
      <p:sp>
        <p:nvSpPr>
          <p:cNvPr id="5" name="Retângulo: Cantos Arredondados 4">
            <a:extLst>
              <a:ext uri="{FF2B5EF4-FFF2-40B4-BE49-F238E27FC236}">
                <a16:creationId xmlns:a16="http://schemas.microsoft.com/office/drawing/2014/main" id="{8673B3AA-7882-4655-B1B9-04ED1386674A}"/>
              </a:ext>
            </a:extLst>
          </p:cNvPr>
          <p:cNvSpPr/>
          <p:nvPr/>
        </p:nvSpPr>
        <p:spPr>
          <a:xfrm>
            <a:off x="8208500" y="4279896"/>
            <a:ext cx="2904977"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Cruzado de Podengo Português </a:t>
            </a:r>
          </a:p>
          <a:p>
            <a:endParaRPr lang="pt-PT" b="1" dirty="0"/>
          </a:p>
          <a:p>
            <a:r>
              <a:rPr lang="pt-PT" b="1" dirty="0"/>
              <a:t>Cor:</a:t>
            </a:r>
            <a:r>
              <a:rPr lang="pt-PT" dirty="0"/>
              <a:t> Castanho e branco</a:t>
            </a:r>
          </a:p>
          <a:p>
            <a:endParaRPr lang="pt-PT" dirty="0"/>
          </a:p>
          <a:p>
            <a:r>
              <a:rPr lang="pt-PT" b="1" dirty="0"/>
              <a:t>Pelagem: </a:t>
            </a:r>
            <a:r>
              <a:rPr lang="pt-PT" dirty="0"/>
              <a:t>Curta e lisa</a:t>
            </a:r>
          </a:p>
          <a:p>
            <a:endParaRPr lang="pt-PT" dirty="0"/>
          </a:p>
        </p:txBody>
      </p:sp>
      <p:pic>
        <p:nvPicPr>
          <p:cNvPr id="7" name="Imagem 6">
            <a:extLst>
              <a:ext uri="{FF2B5EF4-FFF2-40B4-BE49-F238E27FC236}">
                <a16:creationId xmlns:a16="http://schemas.microsoft.com/office/drawing/2014/main" id="{A9E594F1-6417-45E4-A042-0D23FC234626}"/>
              </a:ext>
            </a:extLst>
          </p:cNvPr>
          <p:cNvPicPr>
            <a:picLocks noChangeAspect="1"/>
          </p:cNvPicPr>
          <p:nvPr/>
        </p:nvPicPr>
        <p:blipFill rotWithShape="1">
          <a:blip r:embed="rId2">
            <a:extLst>
              <a:ext uri="{28A0092B-C50C-407E-A947-70E740481C1C}">
                <a14:useLocalDpi xmlns:a14="http://schemas.microsoft.com/office/drawing/2010/main" val="0"/>
              </a:ext>
            </a:extLst>
          </a:blip>
          <a:srcRect t="18091" r="37083" b="22285"/>
          <a:stretch/>
        </p:blipFill>
        <p:spPr>
          <a:xfrm rot="5400000">
            <a:off x="4172797" y="2062090"/>
            <a:ext cx="3846400" cy="2733821"/>
          </a:xfrm>
          <a:prstGeom prst="rect">
            <a:avLst/>
          </a:prstGeom>
        </p:spPr>
      </p:pic>
    </p:spTree>
    <p:extLst>
      <p:ext uri="{BB962C8B-B14F-4D97-AF65-F5344CB8AC3E}">
        <p14:creationId xmlns:p14="http://schemas.microsoft.com/office/powerpoint/2010/main" val="39203650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C484E-DFB2-4706-AF32-0FB0B28D4B72}"/>
              </a:ext>
            </a:extLst>
          </p:cNvPr>
          <p:cNvSpPr>
            <a:spLocks noGrp="1"/>
          </p:cNvSpPr>
          <p:nvPr>
            <p:ph type="title"/>
          </p:nvPr>
        </p:nvSpPr>
        <p:spPr>
          <a:xfrm>
            <a:off x="2116834" y="668581"/>
            <a:ext cx="7958331" cy="1077229"/>
          </a:xfrm>
        </p:spPr>
        <p:txBody>
          <a:bodyPr/>
          <a:lstStyle/>
          <a:p>
            <a:pPr algn="ctr"/>
            <a:r>
              <a:rPr lang="pt-PT" b="1" dirty="0"/>
              <a:t>Amora</a:t>
            </a:r>
          </a:p>
        </p:txBody>
      </p:sp>
      <p:sp>
        <p:nvSpPr>
          <p:cNvPr id="4" name="Retângulo: Cantos Arredondados 3">
            <a:extLst>
              <a:ext uri="{FF2B5EF4-FFF2-40B4-BE49-F238E27FC236}">
                <a16:creationId xmlns:a16="http://schemas.microsoft.com/office/drawing/2014/main" id="{953C4C9C-7C63-41B6-9D0D-0BD00DFF5030}"/>
              </a:ext>
            </a:extLst>
          </p:cNvPr>
          <p:cNvSpPr/>
          <p:nvPr/>
        </p:nvSpPr>
        <p:spPr>
          <a:xfrm>
            <a:off x="1539636" y="3970517"/>
            <a:ext cx="2144342" cy="238814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Pequeno/Médio</a:t>
            </a:r>
            <a:r>
              <a:rPr lang="pt-PT" b="1" dirty="0"/>
              <a:t> </a:t>
            </a:r>
            <a:endParaRPr lang="pt-PT" dirty="0"/>
          </a:p>
          <a:p>
            <a:endParaRPr lang="pt-PT" dirty="0"/>
          </a:p>
          <a:p>
            <a:r>
              <a:rPr lang="pt-PT" b="1" dirty="0"/>
              <a:t>Idade: </a:t>
            </a:r>
            <a:r>
              <a:rPr lang="pt-PT" dirty="0"/>
              <a:t>Jovem </a:t>
            </a:r>
          </a:p>
          <a:p>
            <a:r>
              <a:rPr lang="pt-PT" b="1" dirty="0"/>
              <a:t>        (</a:t>
            </a:r>
            <a:r>
              <a:rPr lang="pt-PT" dirty="0"/>
              <a:t>≈ 5 meses)</a:t>
            </a:r>
          </a:p>
          <a:p>
            <a:endParaRPr lang="pt-PT" dirty="0"/>
          </a:p>
        </p:txBody>
      </p:sp>
      <p:sp>
        <p:nvSpPr>
          <p:cNvPr id="5" name="Retângulo: Cantos Arredondados 4">
            <a:extLst>
              <a:ext uri="{FF2B5EF4-FFF2-40B4-BE49-F238E27FC236}">
                <a16:creationId xmlns:a16="http://schemas.microsoft.com/office/drawing/2014/main" id="{A433FA70-0827-4C01-B4EC-BFD06FCC016F}"/>
              </a:ext>
            </a:extLst>
          </p:cNvPr>
          <p:cNvSpPr/>
          <p:nvPr/>
        </p:nvSpPr>
        <p:spPr>
          <a:xfrm>
            <a:off x="8508023" y="3970517"/>
            <a:ext cx="2469188" cy="2543072"/>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Cruzado de Podengo Português </a:t>
            </a:r>
          </a:p>
          <a:p>
            <a:endParaRPr lang="pt-PT" b="1" dirty="0"/>
          </a:p>
          <a:p>
            <a:r>
              <a:rPr lang="pt-PT" b="1" dirty="0"/>
              <a:t>Cor:</a:t>
            </a:r>
            <a:r>
              <a:rPr lang="pt-PT" dirty="0"/>
              <a:t> Preto e branco</a:t>
            </a:r>
          </a:p>
          <a:p>
            <a:endParaRPr lang="pt-PT" dirty="0"/>
          </a:p>
          <a:p>
            <a:r>
              <a:rPr lang="pt-PT" b="1" dirty="0"/>
              <a:t>Pelagem: </a:t>
            </a:r>
            <a:r>
              <a:rPr lang="pt-PT" dirty="0"/>
              <a:t>Curta e lisa</a:t>
            </a:r>
          </a:p>
          <a:p>
            <a:endParaRPr lang="pt-PT" dirty="0"/>
          </a:p>
        </p:txBody>
      </p:sp>
      <p:pic>
        <p:nvPicPr>
          <p:cNvPr id="6" name="Imagem 5">
            <a:extLst>
              <a:ext uri="{FF2B5EF4-FFF2-40B4-BE49-F238E27FC236}">
                <a16:creationId xmlns:a16="http://schemas.microsoft.com/office/drawing/2014/main" id="{7CDF9138-7D9F-4911-A258-D6BF716CFCD8}"/>
              </a:ext>
            </a:extLst>
          </p:cNvPr>
          <p:cNvPicPr>
            <a:picLocks noChangeAspect="1"/>
          </p:cNvPicPr>
          <p:nvPr/>
        </p:nvPicPr>
        <p:blipFill rotWithShape="1">
          <a:blip r:embed="rId2"/>
          <a:srcRect l="50000" t="42104" r="38150" b="49987"/>
          <a:stretch/>
        </p:blipFill>
        <p:spPr>
          <a:xfrm>
            <a:off x="4204608" y="1745810"/>
            <a:ext cx="3782784" cy="3366380"/>
          </a:xfrm>
          <a:prstGeom prst="rect">
            <a:avLst/>
          </a:prstGeom>
        </p:spPr>
      </p:pic>
    </p:spTree>
    <p:extLst>
      <p:ext uri="{BB962C8B-B14F-4D97-AF65-F5344CB8AC3E}">
        <p14:creationId xmlns:p14="http://schemas.microsoft.com/office/powerpoint/2010/main" val="18763734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BCAE49-552D-4A82-9850-E194640FA0D4}"/>
              </a:ext>
            </a:extLst>
          </p:cNvPr>
          <p:cNvSpPr>
            <a:spLocks noGrp="1"/>
          </p:cNvSpPr>
          <p:nvPr>
            <p:ph type="title"/>
          </p:nvPr>
        </p:nvSpPr>
        <p:spPr>
          <a:xfrm>
            <a:off x="2116834" y="681447"/>
            <a:ext cx="7958331" cy="1077229"/>
          </a:xfrm>
        </p:spPr>
        <p:txBody>
          <a:bodyPr/>
          <a:lstStyle/>
          <a:p>
            <a:pPr algn="ctr"/>
            <a:r>
              <a:rPr lang="pt-PT" b="1" dirty="0" err="1"/>
              <a:t>Bonny</a:t>
            </a:r>
            <a:r>
              <a:rPr lang="pt-PT" b="1" dirty="0"/>
              <a:t> </a:t>
            </a:r>
          </a:p>
        </p:txBody>
      </p:sp>
      <p:sp>
        <p:nvSpPr>
          <p:cNvPr id="4" name="Retângulo: Cantos Arredondados 3">
            <a:extLst>
              <a:ext uri="{FF2B5EF4-FFF2-40B4-BE49-F238E27FC236}">
                <a16:creationId xmlns:a16="http://schemas.microsoft.com/office/drawing/2014/main" id="{87CF19DB-3BF2-4465-874B-B0CFE9A86FC6}"/>
              </a:ext>
            </a:extLst>
          </p:cNvPr>
          <p:cNvSpPr/>
          <p:nvPr/>
        </p:nvSpPr>
        <p:spPr>
          <a:xfrm>
            <a:off x="1835056" y="3970517"/>
            <a:ext cx="2144342" cy="2388142"/>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Pequeno/Médio</a:t>
            </a:r>
            <a:r>
              <a:rPr lang="pt-PT" b="1" dirty="0"/>
              <a:t> </a:t>
            </a:r>
            <a:endParaRPr lang="pt-PT" dirty="0"/>
          </a:p>
          <a:p>
            <a:endParaRPr lang="pt-PT" dirty="0"/>
          </a:p>
          <a:p>
            <a:r>
              <a:rPr lang="pt-PT" b="1" dirty="0"/>
              <a:t>Idade: </a:t>
            </a:r>
            <a:r>
              <a:rPr lang="pt-PT" dirty="0"/>
              <a:t>Jovem </a:t>
            </a:r>
          </a:p>
          <a:p>
            <a:r>
              <a:rPr lang="pt-PT" b="1" dirty="0"/>
              <a:t>        (</a:t>
            </a:r>
            <a:r>
              <a:rPr lang="pt-PT" dirty="0"/>
              <a:t>≈ 5 meses)</a:t>
            </a:r>
          </a:p>
          <a:p>
            <a:endParaRPr lang="pt-PT" dirty="0"/>
          </a:p>
        </p:txBody>
      </p:sp>
      <p:sp>
        <p:nvSpPr>
          <p:cNvPr id="5" name="Retângulo: Cantos Arredondados 4">
            <a:extLst>
              <a:ext uri="{FF2B5EF4-FFF2-40B4-BE49-F238E27FC236}">
                <a16:creationId xmlns:a16="http://schemas.microsoft.com/office/drawing/2014/main" id="{ED855BE8-469A-4FC6-A3D6-1648C84F9B69}"/>
              </a:ext>
            </a:extLst>
          </p:cNvPr>
          <p:cNvSpPr/>
          <p:nvPr/>
        </p:nvSpPr>
        <p:spPr>
          <a:xfrm>
            <a:off x="8212602" y="3970516"/>
            <a:ext cx="2469188" cy="2543072"/>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Cruzado de Podengo Português </a:t>
            </a:r>
          </a:p>
          <a:p>
            <a:endParaRPr lang="pt-PT" b="1" dirty="0"/>
          </a:p>
          <a:p>
            <a:r>
              <a:rPr lang="pt-PT" b="1" dirty="0"/>
              <a:t>Cor:</a:t>
            </a:r>
            <a:r>
              <a:rPr lang="pt-PT" dirty="0"/>
              <a:t> Preto e branco</a:t>
            </a:r>
          </a:p>
          <a:p>
            <a:endParaRPr lang="pt-PT" dirty="0"/>
          </a:p>
          <a:p>
            <a:r>
              <a:rPr lang="pt-PT" b="1" dirty="0"/>
              <a:t>Pelagem: </a:t>
            </a:r>
            <a:r>
              <a:rPr lang="pt-PT" dirty="0"/>
              <a:t>Curta e lisa</a:t>
            </a:r>
          </a:p>
          <a:p>
            <a:endParaRPr lang="pt-PT" dirty="0"/>
          </a:p>
        </p:txBody>
      </p:sp>
      <p:pic>
        <p:nvPicPr>
          <p:cNvPr id="8" name="Imagem 7">
            <a:extLst>
              <a:ext uri="{FF2B5EF4-FFF2-40B4-BE49-F238E27FC236}">
                <a16:creationId xmlns:a16="http://schemas.microsoft.com/office/drawing/2014/main" id="{254AC6A1-B3C2-405C-B56B-FA318AF0D849}"/>
              </a:ext>
            </a:extLst>
          </p:cNvPr>
          <p:cNvPicPr>
            <a:picLocks noChangeAspect="1"/>
          </p:cNvPicPr>
          <p:nvPr/>
        </p:nvPicPr>
        <p:blipFill rotWithShape="1">
          <a:blip r:embed="rId2">
            <a:extLst>
              <a:ext uri="{28A0092B-C50C-407E-A947-70E740481C1C}">
                <a14:useLocalDpi xmlns:a14="http://schemas.microsoft.com/office/drawing/2010/main" val="0"/>
              </a:ext>
            </a:extLst>
          </a:blip>
          <a:srcRect l="44103" t="55376" r="47692" b="36696"/>
          <a:stretch/>
        </p:blipFill>
        <p:spPr>
          <a:xfrm rot="5400000">
            <a:off x="4203257" y="2057400"/>
            <a:ext cx="3785486" cy="2743200"/>
          </a:xfrm>
          <a:prstGeom prst="rect">
            <a:avLst/>
          </a:prstGeom>
        </p:spPr>
      </p:pic>
    </p:spTree>
    <p:extLst>
      <p:ext uri="{BB962C8B-B14F-4D97-AF65-F5344CB8AC3E}">
        <p14:creationId xmlns:p14="http://schemas.microsoft.com/office/powerpoint/2010/main" val="23550897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3278CE-5D83-4711-BD58-AB53C4AB6074}"/>
              </a:ext>
            </a:extLst>
          </p:cNvPr>
          <p:cNvSpPr>
            <a:spLocks noGrp="1"/>
          </p:cNvSpPr>
          <p:nvPr>
            <p:ph type="title"/>
          </p:nvPr>
        </p:nvSpPr>
        <p:spPr>
          <a:xfrm>
            <a:off x="2116834" y="723650"/>
            <a:ext cx="7958331" cy="1077229"/>
          </a:xfrm>
        </p:spPr>
        <p:txBody>
          <a:bodyPr/>
          <a:lstStyle/>
          <a:p>
            <a:pPr algn="ctr"/>
            <a:r>
              <a:rPr lang="pt-PT" b="1" dirty="0"/>
              <a:t>Torrada</a:t>
            </a:r>
          </a:p>
        </p:txBody>
      </p:sp>
      <p:sp>
        <p:nvSpPr>
          <p:cNvPr id="4" name="Retângulo: Cantos Arredondados 3">
            <a:extLst>
              <a:ext uri="{FF2B5EF4-FFF2-40B4-BE49-F238E27FC236}">
                <a16:creationId xmlns:a16="http://schemas.microsoft.com/office/drawing/2014/main" id="{3BD2281F-2C36-4EE8-89AD-BA078EB5B4C9}"/>
              </a:ext>
            </a:extLst>
          </p:cNvPr>
          <p:cNvSpPr/>
          <p:nvPr/>
        </p:nvSpPr>
        <p:spPr>
          <a:xfrm>
            <a:off x="2116834" y="4125446"/>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Pequeno</a:t>
            </a:r>
            <a:r>
              <a:rPr lang="pt-PT" b="1" dirty="0"/>
              <a:t> </a:t>
            </a:r>
            <a:endParaRPr lang="pt-PT" dirty="0"/>
          </a:p>
          <a:p>
            <a:endParaRPr lang="pt-PT" dirty="0"/>
          </a:p>
          <a:p>
            <a:r>
              <a:rPr lang="pt-PT" b="1" dirty="0"/>
              <a:t>Idade: </a:t>
            </a:r>
            <a:r>
              <a:rPr lang="pt-PT" dirty="0"/>
              <a:t>Adulto</a:t>
            </a:r>
          </a:p>
          <a:p>
            <a:r>
              <a:rPr lang="pt-PT" b="1" dirty="0"/>
              <a:t>         (</a:t>
            </a:r>
            <a:r>
              <a:rPr lang="pt-PT" dirty="0"/>
              <a:t>≈ 3 anos)</a:t>
            </a:r>
          </a:p>
          <a:p>
            <a:endParaRPr lang="pt-PT" dirty="0"/>
          </a:p>
        </p:txBody>
      </p:sp>
      <p:sp>
        <p:nvSpPr>
          <p:cNvPr id="5" name="Retângulo: Cantos Arredondados 4">
            <a:extLst>
              <a:ext uri="{FF2B5EF4-FFF2-40B4-BE49-F238E27FC236}">
                <a16:creationId xmlns:a16="http://schemas.microsoft.com/office/drawing/2014/main" id="{4BB6A0C7-1068-42E5-9F46-90FC55FFC033}"/>
              </a:ext>
            </a:extLst>
          </p:cNvPr>
          <p:cNvSpPr/>
          <p:nvPr/>
        </p:nvSpPr>
        <p:spPr>
          <a:xfrm>
            <a:off x="8332624" y="3970516"/>
            <a:ext cx="2469188" cy="2543072"/>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Cruzado de Podengo Português </a:t>
            </a:r>
          </a:p>
          <a:p>
            <a:endParaRPr lang="pt-PT" b="1" dirty="0"/>
          </a:p>
          <a:p>
            <a:r>
              <a:rPr lang="pt-PT" b="1" dirty="0"/>
              <a:t>Cor:</a:t>
            </a:r>
            <a:r>
              <a:rPr lang="pt-PT" dirty="0"/>
              <a:t> Amarelo e branco</a:t>
            </a:r>
          </a:p>
          <a:p>
            <a:endParaRPr lang="pt-PT" dirty="0"/>
          </a:p>
          <a:p>
            <a:r>
              <a:rPr lang="pt-PT" b="1" dirty="0"/>
              <a:t>Pelagem: </a:t>
            </a:r>
            <a:r>
              <a:rPr lang="pt-PT" dirty="0"/>
              <a:t>Média e lisa</a:t>
            </a:r>
          </a:p>
          <a:p>
            <a:endParaRPr lang="pt-PT" dirty="0"/>
          </a:p>
        </p:txBody>
      </p:sp>
      <p:pic>
        <p:nvPicPr>
          <p:cNvPr id="6" name="Imagem 5">
            <a:extLst>
              <a:ext uri="{FF2B5EF4-FFF2-40B4-BE49-F238E27FC236}">
                <a16:creationId xmlns:a16="http://schemas.microsoft.com/office/drawing/2014/main" id="{413D6D35-8F7F-4500-B206-DDC6DA6A1950}"/>
              </a:ext>
            </a:extLst>
          </p:cNvPr>
          <p:cNvPicPr>
            <a:picLocks noChangeAspect="1"/>
          </p:cNvPicPr>
          <p:nvPr/>
        </p:nvPicPr>
        <p:blipFill rotWithShape="1">
          <a:blip r:embed="rId2">
            <a:extLst>
              <a:ext uri="{28A0092B-C50C-407E-A947-70E740481C1C}">
                <a14:useLocalDpi xmlns:a14="http://schemas.microsoft.com/office/drawing/2010/main" val="0"/>
              </a:ext>
            </a:extLst>
          </a:blip>
          <a:srcRect t="23627" r="37295" b="15580"/>
          <a:stretch/>
        </p:blipFill>
        <p:spPr>
          <a:xfrm>
            <a:off x="4940730" y="1697216"/>
            <a:ext cx="2681507" cy="3463568"/>
          </a:xfrm>
          <a:prstGeom prst="rect">
            <a:avLst/>
          </a:prstGeom>
        </p:spPr>
      </p:pic>
    </p:spTree>
    <p:extLst>
      <p:ext uri="{BB962C8B-B14F-4D97-AF65-F5344CB8AC3E}">
        <p14:creationId xmlns:p14="http://schemas.microsoft.com/office/powerpoint/2010/main" val="3005315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A2FE49-E2C2-4458-A234-16F7A3D06521}"/>
              </a:ext>
            </a:extLst>
          </p:cNvPr>
          <p:cNvSpPr>
            <a:spLocks noGrp="1"/>
          </p:cNvSpPr>
          <p:nvPr>
            <p:ph type="title"/>
          </p:nvPr>
        </p:nvSpPr>
        <p:spPr>
          <a:xfrm>
            <a:off x="2116834" y="695514"/>
            <a:ext cx="7958331" cy="1077229"/>
          </a:xfrm>
        </p:spPr>
        <p:txBody>
          <a:bodyPr/>
          <a:lstStyle/>
          <a:p>
            <a:pPr algn="ctr"/>
            <a:r>
              <a:rPr lang="pt-PT" b="1" dirty="0" err="1"/>
              <a:t>Rob</a:t>
            </a:r>
            <a:endParaRPr lang="pt-PT" b="1" dirty="0"/>
          </a:p>
        </p:txBody>
      </p:sp>
      <p:sp>
        <p:nvSpPr>
          <p:cNvPr id="4" name="Retângulo: Cantos Arredondados 3">
            <a:extLst>
              <a:ext uri="{FF2B5EF4-FFF2-40B4-BE49-F238E27FC236}">
                <a16:creationId xmlns:a16="http://schemas.microsoft.com/office/drawing/2014/main" id="{16052458-15C9-4BA2-90F0-B87AF3DA209D}"/>
              </a:ext>
            </a:extLst>
          </p:cNvPr>
          <p:cNvSpPr/>
          <p:nvPr/>
        </p:nvSpPr>
        <p:spPr>
          <a:xfrm>
            <a:off x="2054098" y="4051028"/>
            <a:ext cx="2300366"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Médio</a:t>
            </a:r>
          </a:p>
          <a:p>
            <a:endParaRPr lang="pt-PT" dirty="0"/>
          </a:p>
          <a:p>
            <a:r>
              <a:rPr lang="pt-PT" b="1" dirty="0"/>
              <a:t>Idade: </a:t>
            </a:r>
            <a:r>
              <a:rPr lang="pt-PT" dirty="0"/>
              <a:t>Adulto </a:t>
            </a:r>
          </a:p>
          <a:p>
            <a:r>
              <a:rPr lang="pt-PT" b="1" dirty="0"/>
              <a:t>         (</a:t>
            </a:r>
            <a:r>
              <a:rPr lang="pt-PT" dirty="0"/>
              <a:t>≈ 2 anos)</a:t>
            </a:r>
          </a:p>
          <a:p>
            <a:endParaRPr lang="pt-PT" dirty="0"/>
          </a:p>
        </p:txBody>
      </p:sp>
      <p:sp>
        <p:nvSpPr>
          <p:cNvPr id="5" name="Retângulo: Cantos Arredondados 4">
            <a:extLst>
              <a:ext uri="{FF2B5EF4-FFF2-40B4-BE49-F238E27FC236}">
                <a16:creationId xmlns:a16="http://schemas.microsoft.com/office/drawing/2014/main" id="{43710E5B-31AF-4D72-A1D6-88922DFA3292}"/>
              </a:ext>
            </a:extLst>
          </p:cNvPr>
          <p:cNvSpPr/>
          <p:nvPr/>
        </p:nvSpPr>
        <p:spPr>
          <a:xfrm>
            <a:off x="7837536" y="3936595"/>
            <a:ext cx="2688097" cy="2462081"/>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Cruzado de </a:t>
            </a:r>
            <a:r>
              <a:rPr lang="pt-PT" dirty="0" err="1"/>
              <a:t>Pit</a:t>
            </a:r>
            <a:r>
              <a:rPr lang="pt-PT" dirty="0"/>
              <a:t> </a:t>
            </a:r>
            <a:r>
              <a:rPr lang="pt-PT" dirty="0" err="1"/>
              <a:t>Bull</a:t>
            </a:r>
            <a:r>
              <a:rPr lang="pt-PT" dirty="0"/>
              <a:t> Terrier</a:t>
            </a:r>
          </a:p>
          <a:p>
            <a:endParaRPr lang="pt-PT" dirty="0"/>
          </a:p>
          <a:p>
            <a:r>
              <a:rPr lang="pt-PT" b="1" dirty="0"/>
              <a:t>Cor:</a:t>
            </a:r>
            <a:r>
              <a:rPr lang="pt-PT" dirty="0"/>
              <a:t> Castanho e branco</a:t>
            </a:r>
          </a:p>
          <a:p>
            <a:endParaRPr lang="pt-PT" dirty="0"/>
          </a:p>
          <a:p>
            <a:r>
              <a:rPr lang="pt-PT" b="1" dirty="0"/>
              <a:t>Pelagem: </a:t>
            </a:r>
            <a:r>
              <a:rPr lang="pt-PT" dirty="0"/>
              <a:t>Curta e lisa</a:t>
            </a:r>
          </a:p>
          <a:p>
            <a:endParaRPr lang="pt-PT" dirty="0"/>
          </a:p>
        </p:txBody>
      </p:sp>
      <p:pic>
        <p:nvPicPr>
          <p:cNvPr id="7" name="Imagem 6">
            <a:extLst>
              <a:ext uri="{FF2B5EF4-FFF2-40B4-BE49-F238E27FC236}">
                <a16:creationId xmlns:a16="http://schemas.microsoft.com/office/drawing/2014/main" id="{4BD0A1F8-EC88-4C6A-8F5D-E5843A90C7F9}"/>
              </a:ext>
            </a:extLst>
          </p:cNvPr>
          <p:cNvPicPr>
            <a:picLocks noChangeAspect="1"/>
          </p:cNvPicPr>
          <p:nvPr/>
        </p:nvPicPr>
        <p:blipFill rotWithShape="1">
          <a:blip r:embed="rId2">
            <a:extLst>
              <a:ext uri="{28A0092B-C50C-407E-A947-70E740481C1C}">
                <a14:useLocalDpi xmlns:a14="http://schemas.microsoft.com/office/drawing/2010/main" val="0"/>
              </a:ext>
            </a:extLst>
          </a:blip>
          <a:srcRect l="10051" t="27117" r="5029" b="28160"/>
          <a:stretch/>
        </p:blipFill>
        <p:spPr>
          <a:xfrm rot="5400000">
            <a:off x="3814973" y="2867924"/>
            <a:ext cx="4562054" cy="1801986"/>
          </a:xfrm>
          <a:prstGeom prst="rect">
            <a:avLst/>
          </a:prstGeom>
        </p:spPr>
      </p:pic>
    </p:spTree>
    <p:extLst>
      <p:ext uri="{BB962C8B-B14F-4D97-AF65-F5344CB8AC3E}">
        <p14:creationId xmlns:p14="http://schemas.microsoft.com/office/powerpoint/2010/main" val="1934666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1126D4-3B13-4EC8-9133-9019933566C6}"/>
              </a:ext>
            </a:extLst>
          </p:cNvPr>
          <p:cNvSpPr>
            <a:spLocks noGrp="1"/>
          </p:cNvSpPr>
          <p:nvPr>
            <p:ph type="title"/>
          </p:nvPr>
        </p:nvSpPr>
        <p:spPr>
          <a:xfrm>
            <a:off x="2116832" y="709583"/>
            <a:ext cx="7958331" cy="1077229"/>
          </a:xfrm>
        </p:spPr>
        <p:txBody>
          <a:bodyPr/>
          <a:lstStyle/>
          <a:p>
            <a:pPr algn="ctr"/>
            <a:r>
              <a:rPr lang="pt-PT" b="1" dirty="0"/>
              <a:t>Pepa</a:t>
            </a:r>
          </a:p>
        </p:txBody>
      </p:sp>
      <p:sp>
        <p:nvSpPr>
          <p:cNvPr id="5" name="Retângulo: Cantos Arredondados 4">
            <a:extLst>
              <a:ext uri="{FF2B5EF4-FFF2-40B4-BE49-F238E27FC236}">
                <a16:creationId xmlns:a16="http://schemas.microsoft.com/office/drawing/2014/main" id="{6E44A1D5-DA27-4317-80A2-87188E2C4E5E}"/>
              </a:ext>
            </a:extLst>
          </p:cNvPr>
          <p:cNvSpPr/>
          <p:nvPr/>
        </p:nvSpPr>
        <p:spPr>
          <a:xfrm>
            <a:off x="2116834" y="4125446"/>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Médio</a:t>
            </a:r>
            <a:r>
              <a:rPr lang="pt-PT" b="1" dirty="0"/>
              <a:t> </a:t>
            </a:r>
            <a:endParaRPr lang="pt-PT" dirty="0"/>
          </a:p>
          <a:p>
            <a:endParaRPr lang="pt-PT" dirty="0"/>
          </a:p>
          <a:p>
            <a:r>
              <a:rPr lang="pt-PT" b="1" dirty="0"/>
              <a:t>Idade: </a:t>
            </a:r>
            <a:r>
              <a:rPr lang="pt-PT" dirty="0"/>
              <a:t>Adulto</a:t>
            </a:r>
          </a:p>
          <a:p>
            <a:r>
              <a:rPr lang="pt-PT" b="1" dirty="0"/>
              <a:t>         (</a:t>
            </a:r>
            <a:r>
              <a:rPr lang="pt-PT" dirty="0"/>
              <a:t>≈ 4 anos)</a:t>
            </a:r>
          </a:p>
          <a:p>
            <a:endParaRPr lang="pt-PT" dirty="0"/>
          </a:p>
        </p:txBody>
      </p:sp>
      <p:sp>
        <p:nvSpPr>
          <p:cNvPr id="6" name="Retângulo: Cantos Arredondados 5">
            <a:extLst>
              <a:ext uri="{FF2B5EF4-FFF2-40B4-BE49-F238E27FC236}">
                <a16:creationId xmlns:a16="http://schemas.microsoft.com/office/drawing/2014/main" id="{46D0B5ED-486F-4740-A854-F4B2132E4A40}"/>
              </a:ext>
            </a:extLst>
          </p:cNvPr>
          <p:cNvSpPr/>
          <p:nvPr/>
        </p:nvSpPr>
        <p:spPr>
          <a:xfrm>
            <a:off x="8332624" y="3970516"/>
            <a:ext cx="2469188" cy="2543072"/>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a:t>
            </a:r>
          </a:p>
          <a:p>
            <a:endParaRPr lang="pt-PT" b="1" dirty="0"/>
          </a:p>
          <a:p>
            <a:r>
              <a:rPr lang="pt-PT" b="1" dirty="0"/>
              <a:t>Cor:</a:t>
            </a:r>
            <a:r>
              <a:rPr lang="pt-PT" dirty="0"/>
              <a:t> Castanho malhado de branco</a:t>
            </a:r>
          </a:p>
          <a:p>
            <a:endParaRPr lang="pt-PT" dirty="0"/>
          </a:p>
          <a:p>
            <a:r>
              <a:rPr lang="pt-PT" b="1" dirty="0"/>
              <a:t>Pelagem: </a:t>
            </a:r>
            <a:r>
              <a:rPr lang="pt-PT" dirty="0"/>
              <a:t>Curta e lisa</a:t>
            </a:r>
          </a:p>
          <a:p>
            <a:endParaRPr lang="pt-PT" dirty="0"/>
          </a:p>
        </p:txBody>
      </p:sp>
      <p:pic>
        <p:nvPicPr>
          <p:cNvPr id="8" name="Imagem 7">
            <a:extLst>
              <a:ext uri="{FF2B5EF4-FFF2-40B4-BE49-F238E27FC236}">
                <a16:creationId xmlns:a16="http://schemas.microsoft.com/office/drawing/2014/main" id="{6E3A2F92-8F46-41F7-857C-41B66BCBA8CC}"/>
              </a:ext>
            </a:extLst>
          </p:cNvPr>
          <p:cNvPicPr>
            <a:picLocks noChangeAspect="1"/>
          </p:cNvPicPr>
          <p:nvPr/>
        </p:nvPicPr>
        <p:blipFill rotWithShape="1">
          <a:blip r:embed="rId2">
            <a:extLst>
              <a:ext uri="{28A0092B-C50C-407E-A947-70E740481C1C}">
                <a14:useLocalDpi xmlns:a14="http://schemas.microsoft.com/office/drawing/2010/main" val="0"/>
              </a:ext>
            </a:extLst>
          </a:blip>
          <a:srcRect l="20718" t="31101" r="23487" b="27208"/>
          <a:stretch/>
        </p:blipFill>
        <p:spPr>
          <a:xfrm rot="5400000">
            <a:off x="4105421" y="2313470"/>
            <a:ext cx="3981155" cy="2231060"/>
          </a:xfrm>
          <a:prstGeom prst="rect">
            <a:avLst/>
          </a:prstGeom>
        </p:spPr>
      </p:pic>
    </p:spTree>
    <p:extLst>
      <p:ext uri="{BB962C8B-B14F-4D97-AF65-F5344CB8AC3E}">
        <p14:creationId xmlns:p14="http://schemas.microsoft.com/office/powerpoint/2010/main" val="41293640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BD4EDD-D039-46C0-B9F7-CEE01AEE4F03}"/>
              </a:ext>
            </a:extLst>
          </p:cNvPr>
          <p:cNvSpPr>
            <a:spLocks noGrp="1"/>
          </p:cNvSpPr>
          <p:nvPr>
            <p:ph type="title"/>
          </p:nvPr>
        </p:nvSpPr>
        <p:spPr/>
        <p:txBody>
          <a:bodyPr/>
          <a:lstStyle/>
          <a:p>
            <a:pPr algn="ctr"/>
            <a:r>
              <a:rPr lang="pt-PT" b="1" dirty="0">
                <a:latin typeface="Arial Black" panose="020B0A04020102020204" pitchFamily="34" charset="0"/>
              </a:rPr>
              <a:t>Info. CROAC de Elvas</a:t>
            </a:r>
          </a:p>
        </p:txBody>
      </p:sp>
      <p:sp>
        <p:nvSpPr>
          <p:cNvPr id="3" name="Marcador de Posição de Conteúdo 2">
            <a:extLst>
              <a:ext uri="{FF2B5EF4-FFF2-40B4-BE49-F238E27FC236}">
                <a16:creationId xmlns:a16="http://schemas.microsoft.com/office/drawing/2014/main" id="{D4822509-55C7-4C1A-96DB-DEA73B8D1DFD}"/>
              </a:ext>
            </a:extLst>
          </p:cNvPr>
          <p:cNvSpPr>
            <a:spLocks noGrp="1"/>
          </p:cNvSpPr>
          <p:nvPr>
            <p:ph idx="1"/>
          </p:nvPr>
        </p:nvSpPr>
        <p:spPr>
          <a:xfrm>
            <a:off x="2773599" y="2052116"/>
            <a:ext cx="7796540" cy="4805884"/>
          </a:xfrm>
        </p:spPr>
        <p:txBody>
          <a:bodyPr>
            <a:normAutofit fontScale="77500" lnSpcReduction="20000"/>
          </a:bodyPr>
          <a:lstStyle/>
          <a:p>
            <a:pPr algn="just"/>
            <a:r>
              <a:rPr lang="pt-PT" sz="2200" dirty="0"/>
              <a:t>O CROAC encontra-se localizado na Rua do Matadouro nº14, na Abegoaria de Elvas (7350-263 Elvas).</a:t>
            </a:r>
          </a:p>
          <a:p>
            <a:pPr algn="just"/>
            <a:endParaRPr lang="pt-PT" sz="2200" dirty="0"/>
          </a:p>
          <a:p>
            <a:pPr algn="just"/>
            <a:r>
              <a:rPr lang="pt-PT" sz="2200" b="1" dirty="0"/>
              <a:t>Horário de segunda a sexta-feira</a:t>
            </a:r>
            <a:r>
              <a:rPr lang="pt-PT" sz="2200" dirty="0"/>
              <a:t>: 7h00-13h00</a:t>
            </a:r>
          </a:p>
          <a:p>
            <a:pPr algn="just"/>
            <a:endParaRPr lang="pt-PT" sz="2200" dirty="0"/>
          </a:p>
          <a:p>
            <a:pPr algn="just"/>
            <a:r>
              <a:rPr lang="pt-PT" sz="2200" b="1" dirty="0"/>
              <a:t>Contacto</a:t>
            </a:r>
            <a:r>
              <a:rPr lang="pt-PT" sz="2200" dirty="0"/>
              <a:t>: +351 268 622 263</a:t>
            </a:r>
          </a:p>
          <a:p>
            <a:pPr marL="6160" indent="0" algn="just">
              <a:buNone/>
            </a:pPr>
            <a:endParaRPr lang="pt-PT" sz="2200" dirty="0"/>
          </a:p>
          <a:p>
            <a:pPr algn="just"/>
            <a:r>
              <a:rPr lang="pt-PT" sz="2200" b="1" dirty="0"/>
              <a:t>Email</a:t>
            </a:r>
            <a:r>
              <a:rPr lang="pt-PT" sz="2200" dirty="0"/>
              <a:t>: geral@cm-elvas.pt</a:t>
            </a:r>
          </a:p>
          <a:p>
            <a:pPr marL="6160" indent="0" algn="just">
              <a:buNone/>
            </a:pPr>
            <a:r>
              <a:rPr lang="pt-PT" sz="2200" dirty="0"/>
              <a:t>                 tiago.afonso@-elvas.pt</a:t>
            </a:r>
          </a:p>
          <a:p>
            <a:pPr marL="6160" indent="0" algn="just">
              <a:buNone/>
            </a:pPr>
            <a:r>
              <a:rPr lang="pt-PT" sz="2200" dirty="0"/>
              <a:t>                 nuno.fernandes@cm-elvas.pt</a:t>
            </a:r>
          </a:p>
          <a:p>
            <a:pPr marL="6160" indent="0">
              <a:buNone/>
            </a:pPr>
            <a:br>
              <a:rPr lang="pt-PT" dirty="0"/>
            </a:br>
            <a:br>
              <a:rPr lang="pt-PT" dirty="0"/>
            </a:br>
            <a:endParaRPr lang="pt-PT" dirty="0"/>
          </a:p>
        </p:txBody>
      </p:sp>
    </p:spTree>
    <p:extLst>
      <p:ext uri="{BB962C8B-B14F-4D97-AF65-F5344CB8AC3E}">
        <p14:creationId xmlns:p14="http://schemas.microsoft.com/office/powerpoint/2010/main" val="3258933001"/>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90F311-C546-46D2-889E-78147943A684}"/>
              </a:ext>
            </a:extLst>
          </p:cNvPr>
          <p:cNvSpPr>
            <a:spLocks noGrp="1"/>
          </p:cNvSpPr>
          <p:nvPr>
            <p:ph type="title"/>
          </p:nvPr>
        </p:nvSpPr>
        <p:spPr>
          <a:xfrm>
            <a:off x="2116834" y="537039"/>
            <a:ext cx="7958331" cy="1077229"/>
          </a:xfrm>
        </p:spPr>
        <p:txBody>
          <a:bodyPr/>
          <a:lstStyle/>
          <a:p>
            <a:pPr algn="ctr"/>
            <a:r>
              <a:rPr lang="pt-PT" b="1" dirty="0"/>
              <a:t>Pixel</a:t>
            </a:r>
          </a:p>
        </p:txBody>
      </p:sp>
      <p:pic>
        <p:nvPicPr>
          <p:cNvPr id="5" name="Imagem 4">
            <a:extLst>
              <a:ext uri="{FF2B5EF4-FFF2-40B4-BE49-F238E27FC236}">
                <a16:creationId xmlns:a16="http://schemas.microsoft.com/office/drawing/2014/main" id="{A5C06BC8-8B7D-4281-9957-7F55E8DF58C3}"/>
              </a:ext>
            </a:extLst>
          </p:cNvPr>
          <p:cNvPicPr>
            <a:picLocks noChangeAspect="1"/>
          </p:cNvPicPr>
          <p:nvPr/>
        </p:nvPicPr>
        <p:blipFill rotWithShape="1">
          <a:blip r:embed="rId2">
            <a:extLst>
              <a:ext uri="{28A0092B-C50C-407E-A947-70E740481C1C}">
                <a14:useLocalDpi xmlns:a14="http://schemas.microsoft.com/office/drawing/2010/main" val="0"/>
              </a:ext>
            </a:extLst>
          </a:blip>
          <a:srcRect l="16615" t="24655" r="30462" b="20097"/>
          <a:stretch/>
        </p:blipFill>
        <p:spPr>
          <a:xfrm rot="5400000">
            <a:off x="4281268" y="2008163"/>
            <a:ext cx="3629464" cy="2841674"/>
          </a:xfrm>
          <a:prstGeom prst="rect">
            <a:avLst/>
          </a:prstGeom>
        </p:spPr>
      </p:pic>
      <p:sp>
        <p:nvSpPr>
          <p:cNvPr id="6" name="Retângulo: Cantos Arredondados 5">
            <a:extLst>
              <a:ext uri="{FF2B5EF4-FFF2-40B4-BE49-F238E27FC236}">
                <a16:creationId xmlns:a16="http://schemas.microsoft.com/office/drawing/2014/main" id="{FEE646E4-3DE2-43B4-AA28-B0D8EC2F878B}"/>
              </a:ext>
            </a:extLst>
          </p:cNvPr>
          <p:cNvSpPr/>
          <p:nvPr/>
        </p:nvSpPr>
        <p:spPr>
          <a:xfrm>
            <a:off x="1666367" y="3858881"/>
            <a:ext cx="2300366" cy="2462080"/>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Pequeno/Médio</a:t>
            </a:r>
          </a:p>
          <a:p>
            <a:endParaRPr lang="pt-PT" dirty="0"/>
          </a:p>
          <a:p>
            <a:r>
              <a:rPr lang="pt-PT" b="1" dirty="0"/>
              <a:t>Idade: </a:t>
            </a:r>
            <a:r>
              <a:rPr lang="pt-PT" dirty="0"/>
              <a:t>Jovem</a:t>
            </a:r>
          </a:p>
          <a:p>
            <a:r>
              <a:rPr lang="pt-PT" b="1" dirty="0"/>
              <a:t>         (</a:t>
            </a:r>
            <a:r>
              <a:rPr lang="pt-PT" dirty="0"/>
              <a:t>≈ 5 meses)</a:t>
            </a:r>
          </a:p>
          <a:p>
            <a:endParaRPr lang="pt-PT" dirty="0"/>
          </a:p>
        </p:txBody>
      </p:sp>
      <p:sp>
        <p:nvSpPr>
          <p:cNvPr id="7" name="Retângulo: Cantos Arredondados 6">
            <a:extLst>
              <a:ext uri="{FF2B5EF4-FFF2-40B4-BE49-F238E27FC236}">
                <a16:creationId xmlns:a16="http://schemas.microsoft.com/office/drawing/2014/main" id="{63E3E379-7E60-4644-80BE-CD6633B14AF1}"/>
              </a:ext>
            </a:extLst>
          </p:cNvPr>
          <p:cNvSpPr/>
          <p:nvPr/>
        </p:nvSpPr>
        <p:spPr>
          <a:xfrm>
            <a:off x="8225267" y="3856521"/>
            <a:ext cx="2688097" cy="2462081"/>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 </a:t>
            </a:r>
            <a:r>
              <a:rPr lang="pt-PT" dirty="0"/>
              <a:t>Indefinida</a:t>
            </a:r>
          </a:p>
          <a:p>
            <a:endParaRPr lang="pt-PT" dirty="0"/>
          </a:p>
          <a:p>
            <a:r>
              <a:rPr lang="pt-PT" b="1" dirty="0"/>
              <a:t>Cor:</a:t>
            </a:r>
            <a:r>
              <a:rPr lang="pt-PT" dirty="0"/>
              <a:t> Castanho e branco</a:t>
            </a:r>
          </a:p>
          <a:p>
            <a:endParaRPr lang="pt-PT" dirty="0"/>
          </a:p>
          <a:p>
            <a:r>
              <a:rPr lang="pt-PT" b="1" dirty="0"/>
              <a:t>Pelagem: </a:t>
            </a:r>
            <a:r>
              <a:rPr lang="pt-PT" dirty="0"/>
              <a:t>Média e Cerdosa</a:t>
            </a:r>
          </a:p>
          <a:p>
            <a:endParaRPr lang="pt-PT" dirty="0"/>
          </a:p>
        </p:txBody>
      </p:sp>
    </p:spTree>
    <p:extLst>
      <p:ext uri="{BB962C8B-B14F-4D97-AF65-F5344CB8AC3E}">
        <p14:creationId xmlns:p14="http://schemas.microsoft.com/office/powerpoint/2010/main" val="16235130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BDD70E-C312-4522-9DC1-AD2CDEA19FA1}"/>
              </a:ext>
            </a:extLst>
          </p:cNvPr>
          <p:cNvSpPr>
            <a:spLocks noGrp="1"/>
          </p:cNvSpPr>
          <p:nvPr>
            <p:ph type="title"/>
          </p:nvPr>
        </p:nvSpPr>
        <p:spPr>
          <a:xfrm>
            <a:off x="2116834" y="720443"/>
            <a:ext cx="7958331" cy="1077229"/>
          </a:xfrm>
        </p:spPr>
        <p:txBody>
          <a:bodyPr/>
          <a:lstStyle/>
          <a:p>
            <a:pPr algn="ctr"/>
            <a:r>
              <a:rPr lang="pt-PT" b="1" dirty="0" err="1"/>
              <a:t>Roxy</a:t>
            </a:r>
            <a:endParaRPr lang="pt-PT" b="1" dirty="0"/>
          </a:p>
        </p:txBody>
      </p:sp>
      <p:pic>
        <p:nvPicPr>
          <p:cNvPr id="5" name="Imagem 4">
            <a:extLst>
              <a:ext uri="{FF2B5EF4-FFF2-40B4-BE49-F238E27FC236}">
                <a16:creationId xmlns:a16="http://schemas.microsoft.com/office/drawing/2014/main" id="{DFCA4432-D4C1-45FC-978C-9B51D8A663F6}"/>
              </a:ext>
            </a:extLst>
          </p:cNvPr>
          <p:cNvPicPr>
            <a:picLocks noChangeAspect="1"/>
          </p:cNvPicPr>
          <p:nvPr/>
        </p:nvPicPr>
        <p:blipFill rotWithShape="1">
          <a:blip r:embed="rId2">
            <a:extLst>
              <a:ext uri="{28A0092B-C50C-407E-A947-70E740481C1C}">
                <a14:useLocalDpi xmlns:a14="http://schemas.microsoft.com/office/drawing/2010/main" val="0"/>
              </a:ext>
            </a:extLst>
          </a:blip>
          <a:srcRect l="24615" t="21920" r="21641" b="23379"/>
          <a:stretch/>
        </p:blipFill>
        <p:spPr>
          <a:xfrm rot="5400000">
            <a:off x="4431321" y="2022231"/>
            <a:ext cx="3685735" cy="2813538"/>
          </a:xfrm>
          <a:prstGeom prst="rect">
            <a:avLst/>
          </a:prstGeom>
        </p:spPr>
      </p:pic>
      <p:sp>
        <p:nvSpPr>
          <p:cNvPr id="6" name="Retângulo: Cantos Arredondados 5">
            <a:extLst>
              <a:ext uri="{FF2B5EF4-FFF2-40B4-BE49-F238E27FC236}">
                <a16:creationId xmlns:a16="http://schemas.microsoft.com/office/drawing/2014/main" id="{092B0AEE-0A3C-436B-8FEF-4551AFEEBA7B}"/>
              </a:ext>
            </a:extLst>
          </p:cNvPr>
          <p:cNvSpPr/>
          <p:nvPr/>
        </p:nvSpPr>
        <p:spPr>
          <a:xfrm>
            <a:off x="2116833" y="3970516"/>
            <a:ext cx="2144342" cy="238814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Pequeno/Médio </a:t>
            </a:r>
          </a:p>
          <a:p>
            <a:endParaRPr lang="pt-PT" dirty="0"/>
          </a:p>
          <a:p>
            <a:r>
              <a:rPr lang="pt-PT" b="1" dirty="0"/>
              <a:t>Idade: </a:t>
            </a:r>
            <a:r>
              <a:rPr lang="pt-PT" dirty="0"/>
              <a:t>Jovem</a:t>
            </a:r>
          </a:p>
          <a:p>
            <a:r>
              <a:rPr lang="pt-PT" b="1" dirty="0"/>
              <a:t>        (</a:t>
            </a:r>
            <a:r>
              <a:rPr lang="pt-PT" dirty="0"/>
              <a:t>≈ 5 meses)</a:t>
            </a:r>
          </a:p>
          <a:p>
            <a:endParaRPr lang="pt-PT" dirty="0"/>
          </a:p>
        </p:txBody>
      </p:sp>
      <p:sp>
        <p:nvSpPr>
          <p:cNvPr id="7" name="Retângulo: Cantos Arredondados 6">
            <a:extLst>
              <a:ext uri="{FF2B5EF4-FFF2-40B4-BE49-F238E27FC236}">
                <a16:creationId xmlns:a16="http://schemas.microsoft.com/office/drawing/2014/main" id="{081703B3-1EBA-4AE0-BEE7-F60F28437FAA}"/>
              </a:ext>
            </a:extLst>
          </p:cNvPr>
          <p:cNvSpPr/>
          <p:nvPr/>
        </p:nvSpPr>
        <p:spPr>
          <a:xfrm>
            <a:off x="8287202" y="3893051"/>
            <a:ext cx="2469188" cy="2543072"/>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a:t>
            </a:r>
          </a:p>
          <a:p>
            <a:endParaRPr lang="pt-PT" b="1" dirty="0"/>
          </a:p>
          <a:p>
            <a:r>
              <a:rPr lang="pt-PT" b="1" dirty="0"/>
              <a:t>Cor:</a:t>
            </a:r>
            <a:r>
              <a:rPr lang="pt-PT" dirty="0"/>
              <a:t> Creme</a:t>
            </a:r>
          </a:p>
          <a:p>
            <a:endParaRPr lang="pt-PT" dirty="0"/>
          </a:p>
          <a:p>
            <a:r>
              <a:rPr lang="pt-PT" b="1" dirty="0"/>
              <a:t>Pelagem: </a:t>
            </a:r>
            <a:r>
              <a:rPr lang="pt-PT" dirty="0"/>
              <a:t>Média e cerdosa </a:t>
            </a:r>
          </a:p>
          <a:p>
            <a:endParaRPr lang="pt-PT" dirty="0"/>
          </a:p>
        </p:txBody>
      </p:sp>
    </p:spTree>
    <p:extLst>
      <p:ext uri="{BB962C8B-B14F-4D97-AF65-F5344CB8AC3E}">
        <p14:creationId xmlns:p14="http://schemas.microsoft.com/office/powerpoint/2010/main" val="18966070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F1596E-C393-46A4-AE6B-6549A33BD1C4}"/>
              </a:ext>
            </a:extLst>
          </p:cNvPr>
          <p:cNvSpPr>
            <a:spLocks noGrp="1"/>
          </p:cNvSpPr>
          <p:nvPr>
            <p:ph type="title"/>
          </p:nvPr>
        </p:nvSpPr>
        <p:spPr>
          <a:xfrm>
            <a:off x="2116834" y="681447"/>
            <a:ext cx="7958331" cy="1077229"/>
          </a:xfrm>
        </p:spPr>
        <p:txBody>
          <a:bodyPr/>
          <a:lstStyle/>
          <a:p>
            <a:pPr algn="ctr"/>
            <a:r>
              <a:rPr lang="pt-PT" b="1" dirty="0"/>
              <a:t>Chocolate</a:t>
            </a:r>
          </a:p>
        </p:txBody>
      </p:sp>
      <p:pic>
        <p:nvPicPr>
          <p:cNvPr id="7" name="Marcador de Posição de Conteúdo 6">
            <a:extLst>
              <a:ext uri="{FF2B5EF4-FFF2-40B4-BE49-F238E27FC236}">
                <a16:creationId xmlns:a16="http://schemas.microsoft.com/office/drawing/2014/main" id="{437B7DF0-805F-4232-B1AB-C69339084E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897" t="10729" r="13222"/>
          <a:stretch/>
        </p:blipFill>
        <p:spPr>
          <a:xfrm>
            <a:off x="4267828" y="2234928"/>
            <a:ext cx="3656341" cy="2388143"/>
          </a:xfrm>
        </p:spPr>
      </p:pic>
      <p:sp>
        <p:nvSpPr>
          <p:cNvPr id="4" name="Retângulo: Cantos Arredondados 3">
            <a:extLst>
              <a:ext uri="{FF2B5EF4-FFF2-40B4-BE49-F238E27FC236}">
                <a16:creationId xmlns:a16="http://schemas.microsoft.com/office/drawing/2014/main" id="{6F3CDDE0-C525-4063-8174-90B0D936DE09}"/>
              </a:ext>
            </a:extLst>
          </p:cNvPr>
          <p:cNvSpPr/>
          <p:nvPr/>
        </p:nvSpPr>
        <p:spPr>
          <a:xfrm>
            <a:off x="1760453" y="4224303"/>
            <a:ext cx="2144342" cy="238814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Médio </a:t>
            </a:r>
          </a:p>
          <a:p>
            <a:endParaRPr lang="pt-PT" dirty="0"/>
          </a:p>
          <a:p>
            <a:r>
              <a:rPr lang="pt-PT" b="1" dirty="0"/>
              <a:t>Idade: </a:t>
            </a:r>
            <a:r>
              <a:rPr lang="pt-PT" dirty="0"/>
              <a:t>Adulto</a:t>
            </a:r>
          </a:p>
          <a:p>
            <a:r>
              <a:rPr lang="pt-PT" b="1" dirty="0"/>
              <a:t>         (</a:t>
            </a:r>
            <a:r>
              <a:rPr lang="pt-PT" dirty="0"/>
              <a:t>≈ 2 anos)</a:t>
            </a:r>
          </a:p>
          <a:p>
            <a:endParaRPr lang="pt-PT" dirty="0"/>
          </a:p>
        </p:txBody>
      </p:sp>
      <p:sp>
        <p:nvSpPr>
          <p:cNvPr id="5" name="Retângulo: Cantos Arredondados 4">
            <a:extLst>
              <a:ext uri="{FF2B5EF4-FFF2-40B4-BE49-F238E27FC236}">
                <a16:creationId xmlns:a16="http://schemas.microsoft.com/office/drawing/2014/main" id="{A462EE71-3C51-4CD7-9B23-E1D7C99AA616}"/>
              </a:ext>
            </a:extLst>
          </p:cNvPr>
          <p:cNvSpPr/>
          <p:nvPr/>
        </p:nvSpPr>
        <p:spPr>
          <a:xfrm>
            <a:off x="8287202" y="4400628"/>
            <a:ext cx="2685598" cy="2035495"/>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a:t>
            </a:r>
          </a:p>
          <a:p>
            <a:endParaRPr lang="pt-PT" b="1" dirty="0"/>
          </a:p>
          <a:p>
            <a:r>
              <a:rPr lang="pt-PT" b="1" dirty="0"/>
              <a:t>Cor:</a:t>
            </a:r>
            <a:r>
              <a:rPr lang="pt-PT" dirty="0"/>
              <a:t> Castanha</a:t>
            </a:r>
          </a:p>
          <a:p>
            <a:endParaRPr lang="pt-PT" dirty="0"/>
          </a:p>
          <a:p>
            <a:r>
              <a:rPr lang="pt-PT" b="1" dirty="0"/>
              <a:t>Pelagem: </a:t>
            </a:r>
            <a:r>
              <a:rPr lang="pt-PT" dirty="0"/>
              <a:t>Curta e lisa</a:t>
            </a:r>
          </a:p>
        </p:txBody>
      </p:sp>
    </p:spTree>
    <p:extLst>
      <p:ext uri="{BB962C8B-B14F-4D97-AF65-F5344CB8AC3E}">
        <p14:creationId xmlns:p14="http://schemas.microsoft.com/office/powerpoint/2010/main" val="12779705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47D22A-2133-4C63-A6E0-614E1B0BF3A6}"/>
              </a:ext>
            </a:extLst>
          </p:cNvPr>
          <p:cNvSpPr>
            <a:spLocks noGrp="1"/>
          </p:cNvSpPr>
          <p:nvPr>
            <p:ph type="title"/>
          </p:nvPr>
        </p:nvSpPr>
        <p:spPr>
          <a:xfrm>
            <a:off x="2244528" y="695514"/>
            <a:ext cx="7958331" cy="1077229"/>
          </a:xfrm>
        </p:spPr>
        <p:txBody>
          <a:bodyPr/>
          <a:lstStyle/>
          <a:p>
            <a:pPr algn="ctr"/>
            <a:r>
              <a:rPr lang="pt-PT" b="1" dirty="0"/>
              <a:t>Zeus</a:t>
            </a:r>
          </a:p>
        </p:txBody>
      </p:sp>
      <p:sp>
        <p:nvSpPr>
          <p:cNvPr id="4" name="Retângulo: Cantos Arredondados 3">
            <a:extLst>
              <a:ext uri="{FF2B5EF4-FFF2-40B4-BE49-F238E27FC236}">
                <a16:creationId xmlns:a16="http://schemas.microsoft.com/office/drawing/2014/main" id="{30F41D7A-5862-432C-96BE-92DA887BD778}"/>
              </a:ext>
            </a:extLst>
          </p:cNvPr>
          <p:cNvSpPr/>
          <p:nvPr/>
        </p:nvSpPr>
        <p:spPr>
          <a:xfrm>
            <a:off x="1595989" y="3936595"/>
            <a:ext cx="2300366" cy="2462080"/>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Médio</a:t>
            </a:r>
          </a:p>
          <a:p>
            <a:endParaRPr lang="pt-PT" dirty="0"/>
          </a:p>
          <a:p>
            <a:r>
              <a:rPr lang="pt-PT" b="1" dirty="0"/>
              <a:t>Idade: </a:t>
            </a:r>
            <a:r>
              <a:rPr lang="pt-PT" dirty="0"/>
              <a:t>Adulto </a:t>
            </a:r>
          </a:p>
          <a:p>
            <a:r>
              <a:rPr lang="pt-PT" b="1" dirty="0"/>
              <a:t>         (</a:t>
            </a:r>
            <a:r>
              <a:rPr lang="pt-PT" dirty="0"/>
              <a:t>≈ 2 anos)</a:t>
            </a:r>
          </a:p>
          <a:p>
            <a:endParaRPr lang="pt-PT" dirty="0"/>
          </a:p>
        </p:txBody>
      </p:sp>
      <p:sp>
        <p:nvSpPr>
          <p:cNvPr id="5" name="Retângulo: Cantos Arredondados 4">
            <a:extLst>
              <a:ext uri="{FF2B5EF4-FFF2-40B4-BE49-F238E27FC236}">
                <a16:creationId xmlns:a16="http://schemas.microsoft.com/office/drawing/2014/main" id="{455A1204-980B-4746-B11F-8DDA89FAB07B}"/>
              </a:ext>
            </a:extLst>
          </p:cNvPr>
          <p:cNvSpPr/>
          <p:nvPr/>
        </p:nvSpPr>
        <p:spPr>
          <a:xfrm>
            <a:off x="8295647" y="3936594"/>
            <a:ext cx="2688097" cy="2462081"/>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Galgo</a:t>
            </a:r>
          </a:p>
          <a:p>
            <a:endParaRPr lang="pt-PT" dirty="0"/>
          </a:p>
          <a:p>
            <a:r>
              <a:rPr lang="pt-PT" b="1" dirty="0"/>
              <a:t>Cor:</a:t>
            </a:r>
            <a:r>
              <a:rPr lang="pt-PT" dirty="0"/>
              <a:t> Creme raiado de preto</a:t>
            </a:r>
          </a:p>
          <a:p>
            <a:endParaRPr lang="pt-PT" dirty="0"/>
          </a:p>
          <a:p>
            <a:r>
              <a:rPr lang="pt-PT" b="1" dirty="0"/>
              <a:t>Pelagem: </a:t>
            </a:r>
            <a:r>
              <a:rPr lang="pt-PT" dirty="0"/>
              <a:t>Curta e lisa</a:t>
            </a:r>
          </a:p>
          <a:p>
            <a:endParaRPr lang="pt-PT" dirty="0"/>
          </a:p>
        </p:txBody>
      </p:sp>
      <p:pic>
        <p:nvPicPr>
          <p:cNvPr id="6" name="Imagem 5">
            <a:extLst>
              <a:ext uri="{FF2B5EF4-FFF2-40B4-BE49-F238E27FC236}">
                <a16:creationId xmlns:a16="http://schemas.microsoft.com/office/drawing/2014/main" id="{EEA71B03-4460-4056-A046-67404A1A99B0}"/>
              </a:ext>
            </a:extLst>
          </p:cNvPr>
          <p:cNvPicPr>
            <a:picLocks noChangeAspect="1"/>
          </p:cNvPicPr>
          <p:nvPr/>
        </p:nvPicPr>
        <p:blipFill rotWithShape="1">
          <a:blip r:embed="rId2">
            <a:extLst>
              <a:ext uri="{28A0092B-C50C-407E-A947-70E740481C1C}">
                <a14:useLocalDpi xmlns:a14="http://schemas.microsoft.com/office/drawing/2010/main" val="0"/>
              </a:ext>
            </a:extLst>
          </a:blip>
          <a:srcRect l="25944" t="14974" r="7590" b="9744"/>
          <a:stretch/>
        </p:blipFill>
        <p:spPr>
          <a:xfrm>
            <a:off x="4290058" y="1894884"/>
            <a:ext cx="3611886" cy="3068231"/>
          </a:xfrm>
          <a:prstGeom prst="rect">
            <a:avLst/>
          </a:prstGeom>
        </p:spPr>
      </p:pic>
    </p:spTree>
    <p:extLst>
      <p:ext uri="{BB962C8B-B14F-4D97-AF65-F5344CB8AC3E}">
        <p14:creationId xmlns:p14="http://schemas.microsoft.com/office/powerpoint/2010/main" val="3510243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869961-7229-48FD-9327-AE645E50EAF0}"/>
              </a:ext>
            </a:extLst>
          </p:cNvPr>
          <p:cNvSpPr>
            <a:spLocks noGrp="1"/>
          </p:cNvSpPr>
          <p:nvPr>
            <p:ph type="title"/>
          </p:nvPr>
        </p:nvSpPr>
        <p:spPr>
          <a:xfrm>
            <a:off x="2116834" y="748053"/>
            <a:ext cx="7958331" cy="1077229"/>
          </a:xfrm>
        </p:spPr>
        <p:txBody>
          <a:bodyPr/>
          <a:lstStyle/>
          <a:p>
            <a:pPr algn="ctr"/>
            <a:r>
              <a:rPr lang="pt-PT" b="1" dirty="0"/>
              <a:t>Juno</a:t>
            </a:r>
          </a:p>
        </p:txBody>
      </p:sp>
      <p:sp>
        <p:nvSpPr>
          <p:cNvPr id="5" name="Retângulo: Cantos Arredondados 4">
            <a:extLst>
              <a:ext uri="{FF2B5EF4-FFF2-40B4-BE49-F238E27FC236}">
                <a16:creationId xmlns:a16="http://schemas.microsoft.com/office/drawing/2014/main" id="{38D53D41-06B7-4E6C-98AD-A0D418105560}"/>
              </a:ext>
            </a:extLst>
          </p:cNvPr>
          <p:cNvSpPr/>
          <p:nvPr/>
        </p:nvSpPr>
        <p:spPr>
          <a:xfrm>
            <a:off x="1539637" y="4047978"/>
            <a:ext cx="2144342" cy="238814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Pequeno </a:t>
            </a:r>
          </a:p>
          <a:p>
            <a:endParaRPr lang="pt-PT" dirty="0"/>
          </a:p>
          <a:p>
            <a:r>
              <a:rPr lang="pt-PT" b="1" dirty="0"/>
              <a:t>Idade: </a:t>
            </a:r>
            <a:r>
              <a:rPr lang="pt-PT" dirty="0"/>
              <a:t>Adulto</a:t>
            </a:r>
          </a:p>
          <a:p>
            <a:r>
              <a:rPr lang="pt-PT" b="1" dirty="0"/>
              <a:t>         (</a:t>
            </a:r>
            <a:r>
              <a:rPr lang="pt-PT" dirty="0"/>
              <a:t>≈ 2 anos)</a:t>
            </a:r>
          </a:p>
          <a:p>
            <a:endParaRPr lang="pt-PT" dirty="0"/>
          </a:p>
        </p:txBody>
      </p:sp>
      <p:sp>
        <p:nvSpPr>
          <p:cNvPr id="6" name="Retângulo: Cantos Arredondados 5">
            <a:extLst>
              <a:ext uri="{FF2B5EF4-FFF2-40B4-BE49-F238E27FC236}">
                <a16:creationId xmlns:a16="http://schemas.microsoft.com/office/drawing/2014/main" id="{D7768F7F-8EB9-40C1-9F58-3617949FC185}"/>
              </a:ext>
            </a:extLst>
          </p:cNvPr>
          <p:cNvSpPr/>
          <p:nvPr/>
        </p:nvSpPr>
        <p:spPr>
          <a:xfrm>
            <a:off x="8508021" y="4047978"/>
            <a:ext cx="2144342" cy="238814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a:t>
            </a:r>
          </a:p>
          <a:p>
            <a:endParaRPr lang="pt-PT" b="1" dirty="0"/>
          </a:p>
          <a:p>
            <a:r>
              <a:rPr lang="pt-PT" b="1" dirty="0"/>
              <a:t>Cor: </a:t>
            </a:r>
            <a:r>
              <a:rPr lang="pt-PT" dirty="0"/>
              <a:t>Castanho</a:t>
            </a:r>
          </a:p>
          <a:p>
            <a:endParaRPr lang="pt-PT" dirty="0"/>
          </a:p>
          <a:p>
            <a:r>
              <a:rPr lang="pt-PT" b="1" dirty="0"/>
              <a:t>Pelagem: </a:t>
            </a:r>
            <a:r>
              <a:rPr lang="pt-PT" dirty="0"/>
              <a:t>Média e lisa</a:t>
            </a:r>
          </a:p>
        </p:txBody>
      </p:sp>
      <p:pic>
        <p:nvPicPr>
          <p:cNvPr id="4" name="Imagem 3">
            <a:extLst>
              <a:ext uri="{FF2B5EF4-FFF2-40B4-BE49-F238E27FC236}">
                <a16:creationId xmlns:a16="http://schemas.microsoft.com/office/drawing/2014/main" id="{9659AE36-5249-4855-AB45-303518C7E857}"/>
              </a:ext>
            </a:extLst>
          </p:cNvPr>
          <p:cNvPicPr>
            <a:picLocks noChangeAspect="1"/>
          </p:cNvPicPr>
          <p:nvPr/>
        </p:nvPicPr>
        <p:blipFill rotWithShape="1">
          <a:blip r:embed="rId2">
            <a:extLst>
              <a:ext uri="{28A0092B-C50C-407E-A947-70E740481C1C}">
                <a14:useLocalDpi xmlns:a14="http://schemas.microsoft.com/office/drawing/2010/main" val="0"/>
              </a:ext>
            </a:extLst>
          </a:blip>
          <a:srcRect l="22832" t="20718" r="21374" b="37641"/>
          <a:stretch/>
        </p:blipFill>
        <p:spPr>
          <a:xfrm>
            <a:off x="4484382" y="1825282"/>
            <a:ext cx="3223236" cy="3207435"/>
          </a:xfrm>
          <a:prstGeom prst="rect">
            <a:avLst/>
          </a:prstGeom>
        </p:spPr>
      </p:pic>
    </p:spTree>
    <p:extLst>
      <p:ext uri="{BB962C8B-B14F-4D97-AF65-F5344CB8AC3E}">
        <p14:creationId xmlns:p14="http://schemas.microsoft.com/office/powerpoint/2010/main" val="4968843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C8BA75-6584-4505-8CA6-FA7DD5D5FB88}"/>
              </a:ext>
            </a:extLst>
          </p:cNvPr>
          <p:cNvSpPr>
            <a:spLocks noGrp="1"/>
          </p:cNvSpPr>
          <p:nvPr>
            <p:ph type="title"/>
          </p:nvPr>
        </p:nvSpPr>
        <p:spPr>
          <a:xfrm>
            <a:off x="2116834" y="737718"/>
            <a:ext cx="7958331" cy="1077229"/>
          </a:xfrm>
        </p:spPr>
        <p:txBody>
          <a:bodyPr/>
          <a:lstStyle/>
          <a:p>
            <a:pPr algn="ctr"/>
            <a:r>
              <a:rPr lang="pt-PT" b="1" dirty="0"/>
              <a:t>Cacau</a:t>
            </a:r>
          </a:p>
        </p:txBody>
      </p:sp>
      <p:pic>
        <p:nvPicPr>
          <p:cNvPr id="5" name="Imagem 4">
            <a:extLst>
              <a:ext uri="{FF2B5EF4-FFF2-40B4-BE49-F238E27FC236}">
                <a16:creationId xmlns:a16="http://schemas.microsoft.com/office/drawing/2014/main" id="{335DF5C2-ED66-4673-93E9-BAA09F420D5A}"/>
              </a:ext>
            </a:extLst>
          </p:cNvPr>
          <p:cNvPicPr>
            <a:picLocks noChangeAspect="1"/>
          </p:cNvPicPr>
          <p:nvPr/>
        </p:nvPicPr>
        <p:blipFill rotWithShape="1">
          <a:blip r:embed="rId2">
            <a:extLst>
              <a:ext uri="{28A0092B-C50C-407E-A947-70E740481C1C}">
                <a14:useLocalDpi xmlns:a14="http://schemas.microsoft.com/office/drawing/2010/main" val="0"/>
              </a:ext>
            </a:extLst>
          </a:blip>
          <a:srcRect l="8425" t="2293" r="1788" b="5875"/>
          <a:stretch/>
        </p:blipFill>
        <p:spPr>
          <a:xfrm>
            <a:off x="4088745" y="2202892"/>
            <a:ext cx="3845699" cy="2452216"/>
          </a:xfrm>
          <a:prstGeom prst="rect">
            <a:avLst/>
          </a:prstGeom>
        </p:spPr>
      </p:pic>
      <p:sp>
        <p:nvSpPr>
          <p:cNvPr id="6" name="Retângulo: Cantos Arredondados 5">
            <a:extLst>
              <a:ext uri="{FF2B5EF4-FFF2-40B4-BE49-F238E27FC236}">
                <a16:creationId xmlns:a16="http://schemas.microsoft.com/office/drawing/2014/main" id="{C3533F18-3846-4D82-85EC-0B2070DAA17F}"/>
              </a:ext>
            </a:extLst>
          </p:cNvPr>
          <p:cNvSpPr/>
          <p:nvPr/>
        </p:nvSpPr>
        <p:spPr>
          <a:xfrm>
            <a:off x="1605712" y="4046680"/>
            <a:ext cx="2144342" cy="238814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Pequeno </a:t>
            </a:r>
          </a:p>
          <a:p>
            <a:endParaRPr lang="pt-PT" dirty="0"/>
          </a:p>
          <a:p>
            <a:r>
              <a:rPr lang="pt-PT" b="1" dirty="0"/>
              <a:t>Idade: </a:t>
            </a:r>
            <a:r>
              <a:rPr lang="pt-PT" dirty="0"/>
              <a:t>Adulto</a:t>
            </a:r>
          </a:p>
          <a:p>
            <a:r>
              <a:rPr lang="pt-PT" b="1" dirty="0"/>
              <a:t>         (</a:t>
            </a:r>
            <a:r>
              <a:rPr lang="pt-PT" dirty="0"/>
              <a:t>≈ 2 anos)</a:t>
            </a:r>
          </a:p>
          <a:p>
            <a:endParaRPr lang="pt-PT" dirty="0"/>
          </a:p>
        </p:txBody>
      </p:sp>
      <p:sp>
        <p:nvSpPr>
          <p:cNvPr id="7" name="Retângulo: Cantos Arredondados 6">
            <a:extLst>
              <a:ext uri="{FF2B5EF4-FFF2-40B4-BE49-F238E27FC236}">
                <a16:creationId xmlns:a16="http://schemas.microsoft.com/office/drawing/2014/main" id="{6E0F52F1-77BC-41ED-9D8E-924B23C88D31}"/>
              </a:ext>
            </a:extLst>
          </p:cNvPr>
          <p:cNvSpPr/>
          <p:nvPr/>
        </p:nvSpPr>
        <p:spPr>
          <a:xfrm>
            <a:off x="8273135" y="4399328"/>
            <a:ext cx="2868478" cy="2035495"/>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Podengo</a:t>
            </a:r>
          </a:p>
          <a:p>
            <a:endParaRPr lang="pt-PT" b="1" dirty="0"/>
          </a:p>
          <a:p>
            <a:r>
              <a:rPr lang="pt-PT" b="1" dirty="0"/>
              <a:t>Cor: </a:t>
            </a:r>
            <a:r>
              <a:rPr lang="pt-PT" dirty="0"/>
              <a:t>Castanho e branco</a:t>
            </a:r>
          </a:p>
          <a:p>
            <a:endParaRPr lang="pt-PT" dirty="0"/>
          </a:p>
          <a:p>
            <a:r>
              <a:rPr lang="pt-PT" b="1" dirty="0"/>
              <a:t>Pelagem: </a:t>
            </a:r>
            <a:r>
              <a:rPr lang="pt-PT" dirty="0"/>
              <a:t>Curta e lisa</a:t>
            </a:r>
          </a:p>
        </p:txBody>
      </p:sp>
    </p:spTree>
    <p:extLst>
      <p:ext uri="{BB962C8B-B14F-4D97-AF65-F5344CB8AC3E}">
        <p14:creationId xmlns:p14="http://schemas.microsoft.com/office/powerpoint/2010/main" val="656806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2CAA1C-3627-4485-A5DC-A3679FB5A14B}"/>
              </a:ext>
            </a:extLst>
          </p:cNvPr>
          <p:cNvSpPr>
            <a:spLocks noGrp="1"/>
          </p:cNvSpPr>
          <p:nvPr>
            <p:ph type="title"/>
          </p:nvPr>
        </p:nvSpPr>
        <p:spPr>
          <a:xfrm>
            <a:off x="1926919" y="757983"/>
            <a:ext cx="7958331" cy="1077229"/>
          </a:xfrm>
        </p:spPr>
        <p:txBody>
          <a:bodyPr/>
          <a:lstStyle/>
          <a:p>
            <a:pPr algn="ctr"/>
            <a:r>
              <a:rPr lang="pt-PT" b="1" dirty="0" err="1"/>
              <a:t>Sasha</a:t>
            </a:r>
            <a:endParaRPr lang="pt-PT" b="1" dirty="0"/>
          </a:p>
        </p:txBody>
      </p:sp>
      <p:sp>
        <p:nvSpPr>
          <p:cNvPr id="4" name="Retângulo: Cantos Arredondados 3">
            <a:extLst>
              <a:ext uri="{FF2B5EF4-FFF2-40B4-BE49-F238E27FC236}">
                <a16:creationId xmlns:a16="http://schemas.microsoft.com/office/drawing/2014/main" id="{D20F2C76-EDAC-4FD3-81FB-ED593FBAA7A7}"/>
              </a:ext>
            </a:extLst>
          </p:cNvPr>
          <p:cNvSpPr/>
          <p:nvPr/>
        </p:nvSpPr>
        <p:spPr>
          <a:xfrm>
            <a:off x="1830795" y="4046678"/>
            <a:ext cx="2144342" cy="238814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Grande </a:t>
            </a:r>
          </a:p>
          <a:p>
            <a:endParaRPr lang="pt-PT" dirty="0"/>
          </a:p>
          <a:p>
            <a:r>
              <a:rPr lang="pt-PT" b="1" dirty="0"/>
              <a:t>Idade: </a:t>
            </a:r>
            <a:r>
              <a:rPr lang="pt-PT" dirty="0"/>
              <a:t>Adulto</a:t>
            </a:r>
          </a:p>
          <a:p>
            <a:r>
              <a:rPr lang="pt-PT" b="1" dirty="0"/>
              <a:t>         (</a:t>
            </a:r>
            <a:r>
              <a:rPr lang="pt-PT" dirty="0"/>
              <a:t>≈ 1 ano)</a:t>
            </a:r>
          </a:p>
          <a:p>
            <a:endParaRPr lang="pt-PT" dirty="0"/>
          </a:p>
        </p:txBody>
      </p:sp>
      <p:sp>
        <p:nvSpPr>
          <p:cNvPr id="5" name="Retângulo: Cantos Arredondados 4">
            <a:extLst>
              <a:ext uri="{FF2B5EF4-FFF2-40B4-BE49-F238E27FC236}">
                <a16:creationId xmlns:a16="http://schemas.microsoft.com/office/drawing/2014/main" id="{F798D197-F1B7-4095-BC1F-9BE37AC1C8FB}"/>
              </a:ext>
            </a:extLst>
          </p:cNvPr>
          <p:cNvSpPr/>
          <p:nvPr/>
        </p:nvSpPr>
        <p:spPr>
          <a:xfrm>
            <a:off x="7837035" y="4223001"/>
            <a:ext cx="3262374" cy="2035495"/>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Rafeiro do Alentejo</a:t>
            </a:r>
          </a:p>
          <a:p>
            <a:endParaRPr lang="pt-PT" b="1" dirty="0"/>
          </a:p>
          <a:p>
            <a:r>
              <a:rPr lang="pt-PT" b="1" dirty="0"/>
              <a:t>Cor: </a:t>
            </a:r>
            <a:r>
              <a:rPr lang="pt-PT" dirty="0"/>
              <a:t>Cinzenta e branco</a:t>
            </a:r>
          </a:p>
          <a:p>
            <a:endParaRPr lang="pt-PT" dirty="0"/>
          </a:p>
          <a:p>
            <a:r>
              <a:rPr lang="pt-PT" b="1" dirty="0"/>
              <a:t>Pelagem: </a:t>
            </a:r>
            <a:r>
              <a:rPr lang="pt-PT" dirty="0"/>
              <a:t>Média e lisa</a:t>
            </a:r>
          </a:p>
        </p:txBody>
      </p:sp>
      <p:pic>
        <p:nvPicPr>
          <p:cNvPr id="6" name="Imagem 5">
            <a:extLst>
              <a:ext uri="{FF2B5EF4-FFF2-40B4-BE49-F238E27FC236}">
                <a16:creationId xmlns:a16="http://schemas.microsoft.com/office/drawing/2014/main" id="{3CBE53F2-2812-4D38-94BE-6D7B90F61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3135" y="1835212"/>
            <a:ext cx="3165901" cy="3112477"/>
          </a:xfrm>
          <a:prstGeom prst="rect">
            <a:avLst/>
          </a:prstGeom>
        </p:spPr>
      </p:pic>
    </p:spTree>
    <p:extLst>
      <p:ext uri="{BB962C8B-B14F-4D97-AF65-F5344CB8AC3E}">
        <p14:creationId xmlns:p14="http://schemas.microsoft.com/office/powerpoint/2010/main" val="37585149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DA4BC9-EF37-4AA5-8E01-9F089955B910}"/>
              </a:ext>
            </a:extLst>
          </p:cNvPr>
          <p:cNvSpPr>
            <a:spLocks noGrp="1"/>
          </p:cNvSpPr>
          <p:nvPr>
            <p:ph type="title"/>
          </p:nvPr>
        </p:nvSpPr>
        <p:spPr>
          <a:xfrm>
            <a:off x="1958064" y="723650"/>
            <a:ext cx="7958331" cy="1077229"/>
          </a:xfrm>
        </p:spPr>
        <p:txBody>
          <a:bodyPr/>
          <a:lstStyle/>
          <a:p>
            <a:pPr algn="ctr"/>
            <a:r>
              <a:rPr lang="pt-PT" b="1" dirty="0"/>
              <a:t>Zoe </a:t>
            </a:r>
          </a:p>
        </p:txBody>
      </p:sp>
      <p:sp>
        <p:nvSpPr>
          <p:cNvPr id="4" name="Retângulo: Cantos Arredondados 3">
            <a:extLst>
              <a:ext uri="{FF2B5EF4-FFF2-40B4-BE49-F238E27FC236}">
                <a16:creationId xmlns:a16="http://schemas.microsoft.com/office/drawing/2014/main" id="{F1749A2B-B2B6-40A1-AB9B-2AFC8F80236C}"/>
              </a:ext>
            </a:extLst>
          </p:cNvPr>
          <p:cNvSpPr/>
          <p:nvPr/>
        </p:nvSpPr>
        <p:spPr>
          <a:xfrm>
            <a:off x="1830794" y="4046678"/>
            <a:ext cx="2206633" cy="238814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Pequeno</a:t>
            </a:r>
          </a:p>
          <a:p>
            <a:endParaRPr lang="pt-PT" dirty="0"/>
          </a:p>
          <a:p>
            <a:r>
              <a:rPr lang="pt-PT" b="1" dirty="0"/>
              <a:t>Idade: </a:t>
            </a:r>
            <a:r>
              <a:rPr lang="pt-PT" dirty="0"/>
              <a:t>Jovem</a:t>
            </a:r>
          </a:p>
          <a:p>
            <a:r>
              <a:rPr lang="pt-PT" b="1" dirty="0"/>
              <a:t>         (</a:t>
            </a:r>
            <a:r>
              <a:rPr lang="pt-PT" dirty="0"/>
              <a:t>≈ 3 meses)</a:t>
            </a:r>
          </a:p>
          <a:p>
            <a:endParaRPr lang="pt-PT" dirty="0"/>
          </a:p>
        </p:txBody>
      </p:sp>
      <p:sp>
        <p:nvSpPr>
          <p:cNvPr id="5" name="Retângulo: Cantos Arredondados 4">
            <a:extLst>
              <a:ext uri="{FF2B5EF4-FFF2-40B4-BE49-F238E27FC236}">
                <a16:creationId xmlns:a16="http://schemas.microsoft.com/office/drawing/2014/main" id="{3CA595ED-9C6C-420D-8650-8FF0FB13FB78}"/>
              </a:ext>
            </a:extLst>
          </p:cNvPr>
          <p:cNvSpPr/>
          <p:nvPr/>
        </p:nvSpPr>
        <p:spPr>
          <a:xfrm>
            <a:off x="7837035" y="4223001"/>
            <a:ext cx="2868479" cy="2035495"/>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 </a:t>
            </a:r>
            <a:r>
              <a:rPr lang="pt-PT" dirty="0"/>
              <a:t>Indefinida  </a:t>
            </a:r>
          </a:p>
          <a:p>
            <a:endParaRPr lang="pt-PT" b="1" dirty="0"/>
          </a:p>
          <a:p>
            <a:r>
              <a:rPr lang="pt-PT" b="1" dirty="0"/>
              <a:t>Cor: </a:t>
            </a:r>
            <a:r>
              <a:rPr lang="pt-PT" dirty="0"/>
              <a:t>Preto e branco</a:t>
            </a:r>
          </a:p>
          <a:p>
            <a:endParaRPr lang="pt-PT" dirty="0"/>
          </a:p>
          <a:p>
            <a:r>
              <a:rPr lang="pt-PT" b="1" dirty="0"/>
              <a:t>Pelagem: </a:t>
            </a:r>
            <a:r>
              <a:rPr lang="pt-PT" dirty="0"/>
              <a:t>Média e encaracolada</a:t>
            </a:r>
          </a:p>
        </p:txBody>
      </p:sp>
      <p:pic>
        <p:nvPicPr>
          <p:cNvPr id="6" name="Imagem 5">
            <a:extLst>
              <a:ext uri="{FF2B5EF4-FFF2-40B4-BE49-F238E27FC236}">
                <a16:creationId xmlns:a16="http://schemas.microsoft.com/office/drawing/2014/main" id="{44AA6C62-9FB6-4CBB-8FAF-757CF2671F30}"/>
              </a:ext>
            </a:extLst>
          </p:cNvPr>
          <p:cNvPicPr>
            <a:picLocks noChangeAspect="1"/>
          </p:cNvPicPr>
          <p:nvPr/>
        </p:nvPicPr>
        <p:blipFill rotWithShape="1">
          <a:blip r:embed="rId2">
            <a:extLst>
              <a:ext uri="{28A0092B-C50C-407E-A947-70E740481C1C}">
                <a14:useLocalDpi xmlns:a14="http://schemas.microsoft.com/office/drawing/2010/main" val="0"/>
              </a:ext>
            </a:extLst>
          </a:blip>
          <a:srcRect l="11965" r="7105"/>
          <a:stretch/>
        </p:blipFill>
        <p:spPr>
          <a:xfrm>
            <a:off x="4736114" y="1569798"/>
            <a:ext cx="2402233" cy="3718404"/>
          </a:xfrm>
          <a:prstGeom prst="rect">
            <a:avLst/>
          </a:prstGeom>
        </p:spPr>
      </p:pic>
    </p:spTree>
    <p:extLst>
      <p:ext uri="{BB962C8B-B14F-4D97-AF65-F5344CB8AC3E}">
        <p14:creationId xmlns:p14="http://schemas.microsoft.com/office/powerpoint/2010/main" val="3596642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77FC95-57D0-43BA-8CE3-826EA2D84441}"/>
              </a:ext>
            </a:extLst>
          </p:cNvPr>
          <p:cNvSpPr>
            <a:spLocks noGrp="1"/>
          </p:cNvSpPr>
          <p:nvPr>
            <p:ph type="title"/>
          </p:nvPr>
        </p:nvSpPr>
        <p:spPr>
          <a:xfrm>
            <a:off x="2116833" y="695515"/>
            <a:ext cx="7958331" cy="1077229"/>
          </a:xfrm>
        </p:spPr>
        <p:txBody>
          <a:bodyPr/>
          <a:lstStyle/>
          <a:p>
            <a:pPr algn="ctr"/>
            <a:r>
              <a:rPr lang="pt-PT" b="1" dirty="0" err="1"/>
              <a:t>Kiko</a:t>
            </a:r>
            <a:endParaRPr lang="pt-PT" b="1" dirty="0"/>
          </a:p>
        </p:txBody>
      </p:sp>
      <p:pic>
        <p:nvPicPr>
          <p:cNvPr id="5" name="Imagem 4">
            <a:extLst>
              <a:ext uri="{FF2B5EF4-FFF2-40B4-BE49-F238E27FC236}">
                <a16:creationId xmlns:a16="http://schemas.microsoft.com/office/drawing/2014/main" id="{CA4AEEE0-2891-43C9-9A19-70C13315F63A}"/>
              </a:ext>
            </a:extLst>
          </p:cNvPr>
          <p:cNvPicPr>
            <a:picLocks noChangeAspect="1"/>
          </p:cNvPicPr>
          <p:nvPr/>
        </p:nvPicPr>
        <p:blipFill rotWithShape="1">
          <a:blip r:embed="rId2">
            <a:extLst>
              <a:ext uri="{28A0092B-C50C-407E-A947-70E740481C1C}">
                <a14:useLocalDpi xmlns:a14="http://schemas.microsoft.com/office/drawing/2010/main" val="0"/>
              </a:ext>
            </a:extLst>
          </a:blip>
          <a:srcRect l="22615" t="7500" r="37808" b="16603"/>
          <a:stretch/>
        </p:blipFill>
        <p:spPr>
          <a:xfrm>
            <a:off x="4302843" y="1990365"/>
            <a:ext cx="3586310" cy="3094892"/>
          </a:xfrm>
          <a:prstGeom prst="rect">
            <a:avLst/>
          </a:prstGeom>
        </p:spPr>
      </p:pic>
      <p:sp>
        <p:nvSpPr>
          <p:cNvPr id="6" name="Retângulo: Cantos Arredondados 5">
            <a:extLst>
              <a:ext uri="{FF2B5EF4-FFF2-40B4-BE49-F238E27FC236}">
                <a16:creationId xmlns:a16="http://schemas.microsoft.com/office/drawing/2014/main" id="{6DB6D0DA-6D2B-4B98-956F-321B686FF8D6}"/>
              </a:ext>
            </a:extLst>
          </p:cNvPr>
          <p:cNvSpPr/>
          <p:nvPr/>
        </p:nvSpPr>
        <p:spPr>
          <a:xfrm>
            <a:off x="1595989" y="3936595"/>
            <a:ext cx="2300366" cy="2462080"/>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Pequeno</a:t>
            </a:r>
          </a:p>
          <a:p>
            <a:endParaRPr lang="pt-PT" dirty="0"/>
          </a:p>
          <a:p>
            <a:r>
              <a:rPr lang="pt-PT" b="1" dirty="0"/>
              <a:t>Idade: </a:t>
            </a:r>
            <a:r>
              <a:rPr lang="pt-PT" dirty="0"/>
              <a:t>Adulto </a:t>
            </a:r>
          </a:p>
          <a:p>
            <a:r>
              <a:rPr lang="pt-PT" b="1" dirty="0"/>
              <a:t>         (</a:t>
            </a:r>
            <a:r>
              <a:rPr lang="pt-PT" dirty="0"/>
              <a:t>≈ 4 anos)</a:t>
            </a:r>
          </a:p>
          <a:p>
            <a:endParaRPr lang="pt-PT" dirty="0"/>
          </a:p>
        </p:txBody>
      </p:sp>
      <p:sp>
        <p:nvSpPr>
          <p:cNvPr id="7" name="Retângulo: Cantos Arredondados 6">
            <a:extLst>
              <a:ext uri="{FF2B5EF4-FFF2-40B4-BE49-F238E27FC236}">
                <a16:creationId xmlns:a16="http://schemas.microsoft.com/office/drawing/2014/main" id="{FBAAE66D-996E-4CF9-AC19-5F9558875E95}"/>
              </a:ext>
            </a:extLst>
          </p:cNvPr>
          <p:cNvSpPr/>
          <p:nvPr/>
        </p:nvSpPr>
        <p:spPr>
          <a:xfrm>
            <a:off x="8295643" y="3936594"/>
            <a:ext cx="2688097" cy="2462081"/>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Indefinida</a:t>
            </a:r>
          </a:p>
          <a:p>
            <a:endParaRPr lang="pt-PT" dirty="0"/>
          </a:p>
          <a:p>
            <a:r>
              <a:rPr lang="pt-PT" b="1" dirty="0"/>
              <a:t>Cor:</a:t>
            </a:r>
            <a:r>
              <a:rPr lang="pt-PT" dirty="0"/>
              <a:t> Branco</a:t>
            </a:r>
          </a:p>
          <a:p>
            <a:endParaRPr lang="pt-PT" dirty="0"/>
          </a:p>
          <a:p>
            <a:r>
              <a:rPr lang="pt-PT" b="1" dirty="0"/>
              <a:t>Pelagem: </a:t>
            </a:r>
            <a:r>
              <a:rPr lang="pt-PT" dirty="0"/>
              <a:t>Curta e lisa</a:t>
            </a:r>
          </a:p>
          <a:p>
            <a:endParaRPr lang="pt-PT" dirty="0"/>
          </a:p>
        </p:txBody>
      </p:sp>
    </p:spTree>
    <p:extLst>
      <p:ext uri="{BB962C8B-B14F-4D97-AF65-F5344CB8AC3E}">
        <p14:creationId xmlns:p14="http://schemas.microsoft.com/office/powerpoint/2010/main" val="1920041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s://i.pinimg.com/564x/34/c5/87/34c587a72b0c22516ce4d31ab4b8f96d.jpg">
            <a:extLst>
              <a:ext uri="{FF2B5EF4-FFF2-40B4-BE49-F238E27FC236}">
                <a16:creationId xmlns:a16="http://schemas.microsoft.com/office/drawing/2014/main" id="{5A9AC112-3508-418F-8B2C-FAEB5BA2A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83819607-9CFA-46C9-A017-896B4E19C8F8}"/>
              </a:ext>
            </a:extLst>
          </p:cNvPr>
          <p:cNvSpPr>
            <a:spLocks noGrp="1"/>
          </p:cNvSpPr>
          <p:nvPr>
            <p:ph type="title"/>
          </p:nvPr>
        </p:nvSpPr>
        <p:spPr>
          <a:xfrm>
            <a:off x="1558034" y="2789256"/>
            <a:ext cx="7958331" cy="1077229"/>
          </a:xfrm>
        </p:spPr>
        <p:txBody>
          <a:bodyPr/>
          <a:lstStyle/>
          <a:p>
            <a:r>
              <a:rPr lang="pt-PT" sz="3600" b="1" dirty="0">
                <a:highlight>
                  <a:srgbClr val="000000"/>
                </a:highlight>
              </a:rPr>
              <a:t>Gatos disponíveis para adoção </a:t>
            </a:r>
            <a:br>
              <a:rPr lang="pt-PT" sz="3600" b="1" dirty="0">
                <a:highlight>
                  <a:srgbClr val="000000"/>
                </a:highlight>
              </a:rPr>
            </a:br>
            <a:endParaRPr lang="pt-PT" dirty="0"/>
          </a:p>
        </p:txBody>
      </p:sp>
    </p:spTree>
    <p:extLst>
      <p:ext uri="{BB962C8B-B14F-4D97-AF65-F5344CB8AC3E}">
        <p14:creationId xmlns:p14="http://schemas.microsoft.com/office/powerpoint/2010/main" val="6930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A8E7A8-6D06-48D3-9899-21245D1F1D64}"/>
              </a:ext>
            </a:extLst>
          </p:cNvPr>
          <p:cNvSpPr>
            <a:spLocks noGrp="1"/>
          </p:cNvSpPr>
          <p:nvPr>
            <p:ph type="title"/>
          </p:nvPr>
        </p:nvSpPr>
        <p:spPr>
          <a:xfrm>
            <a:off x="2611808" y="808056"/>
            <a:ext cx="7958331" cy="1363644"/>
          </a:xfrm>
        </p:spPr>
        <p:txBody>
          <a:bodyPr>
            <a:noAutofit/>
          </a:bodyPr>
          <a:lstStyle/>
          <a:p>
            <a:pPr algn="ctr"/>
            <a:r>
              <a:rPr lang="pt-PT" sz="2800" b="1" dirty="0"/>
              <a:t>Quais os passos necessários para a adoção de um novo animal de companhia?</a:t>
            </a:r>
          </a:p>
        </p:txBody>
      </p:sp>
      <p:sp>
        <p:nvSpPr>
          <p:cNvPr id="3" name="Marcador de Posição de Conteúdo 2">
            <a:extLst>
              <a:ext uri="{FF2B5EF4-FFF2-40B4-BE49-F238E27FC236}">
                <a16:creationId xmlns:a16="http://schemas.microsoft.com/office/drawing/2014/main" id="{3DF14390-83D8-4741-839B-9422CE18C59F}"/>
              </a:ext>
            </a:extLst>
          </p:cNvPr>
          <p:cNvSpPr>
            <a:spLocks noGrp="1"/>
          </p:cNvSpPr>
          <p:nvPr>
            <p:ph idx="1"/>
          </p:nvPr>
        </p:nvSpPr>
        <p:spPr>
          <a:xfrm>
            <a:off x="2781299" y="2273300"/>
            <a:ext cx="7788839" cy="3776644"/>
          </a:xfrm>
        </p:spPr>
        <p:txBody>
          <a:bodyPr>
            <a:normAutofit fontScale="92500" lnSpcReduction="20000"/>
          </a:bodyPr>
          <a:lstStyle/>
          <a:p>
            <a:pPr algn="just"/>
            <a:r>
              <a:rPr lang="pt-PT" b="1" dirty="0">
                <a:solidFill>
                  <a:schemeClr val="accent2">
                    <a:lumMod val="60000"/>
                    <a:lumOff val="40000"/>
                  </a:schemeClr>
                </a:solidFill>
              </a:rPr>
              <a:t>1º passo</a:t>
            </a:r>
            <a:r>
              <a:rPr lang="pt-PT" dirty="0"/>
              <a:t>: Observar os animais serenamente e com tempo para não haver precipitação no ato da escolha e adaptação a um novo animal de companhia.</a:t>
            </a:r>
          </a:p>
          <a:p>
            <a:pPr marL="6160" indent="0" algn="just">
              <a:buNone/>
            </a:pPr>
            <a:r>
              <a:rPr lang="pt-PT" dirty="0"/>
              <a:t>(No caso de intenção de adoção de um canídeo trazer uma coleira e trela, no caso de intenção de adoção de um felídeo trazer caixa transportadora.)</a:t>
            </a:r>
          </a:p>
          <a:p>
            <a:pPr marL="6160" indent="0" algn="just">
              <a:buNone/>
            </a:pPr>
            <a:endParaRPr lang="pt-PT" dirty="0"/>
          </a:p>
          <a:p>
            <a:pPr algn="just"/>
            <a:r>
              <a:rPr lang="pt-PT" b="1" dirty="0">
                <a:solidFill>
                  <a:schemeClr val="accent2">
                    <a:lumMod val="60000"/>
                    <a:lumOff val="40000"/>
                  </a:schemeClr>
                </a:solidFill>
              </a:rPr>
              <a:t>2º passo</a:t>
            </a:r>
            <a:r>
              <a:rPr lang="pt-PT" dirty="0"/>
              <a:t>: O potencial adotante deverá estar apto legalmente para a detenção de animais de companhia, nomeadamente na adoção de animais de raça potencialmente perigosa ou declarados como perigosos.</a:t>
            </a:r>
          </a:p>
        </p:txBody>
      </p:sp>
    </p:spTree>
    <p:extLst>
      <p:ext uri="{BB962C8B-B14F-4D97-AF65-F5344CB8AC3E}">
        <p14:creationId xmlns:p14="http://schemas.microsoft.com/office/powerpoint/2010/main" val="284801965"/>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0B3270-F952-4657-930C-B2E130ED85FD}"/>
              </a:ext>
            </a:extLst>
          </p:cNvPr>
          <p:cNvSpPr>
            <a:spLocks noGrp="1"/>
          </p:cNvSpPr>
          <p:nvPr>
            <p:ph type="title"/>
          </p:nvPr>
        </p:nvSpPr>
        <p:spPr>
          <a:xfrm>
            <a:off x="2116834" y="744556"/>
            <a:ext cx="7958331" cy="1077229"/>
          </a:xfrm>
        </p:spPr>
        <p:txBody>
          <a:bodyPr/>
          <a:lstStyle/>
          <a:p>
            <a:pPr algn="ctr"/>
            <a:r>
              <a:rPr lang="pt-PT" b="1" dirty="0">
                <a:latin typeface="Arial Rounded MT Bold" panose="020F0704030504030204" pitchFamily="34" charset="0"/>
              </a:rPr>
              <a:t>Mia </a:t>
            </a:r>
          </a:p>
        </p:txBody>
      </p:sp>
      <p:pic>
        <p:nvPicPr>
          <p:cNvPr id="5" name="Marcador de Posição de Conteúdo 4">
            <a:extLst>
              <a:ext uri="{FF2B5EF4-FFF2-40B4-BE49-F238E27FC236}">
                <a16:creationId xmlns:a16="http://schemas.microsoft.com/office/drawing/2014/main" id="{C1CE156F-9492-4A8F-A1A7-BE921ADB4C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697" t="4308" r="27532" b="4303"/>
          <a:stretch/>
        </p:blipFill>
        <p:spPr>
          <a:xfrm rot="5400000">
            <a:off x="4832350" y="1536700"/>
            <a:ext cx="2527300" cy="3784600"/>
          </a:xfrm>
        </p:spPr>
      </p:pic>
      <p:sp>
        <p:nvSpPr>
          <p:cNvPr id="6" name="Retângulo: Cantos Arredondados 5">
            <a:extLst>
              <a:ext uri="{FF2B5EF4-FFF2-40B4-BE49-F238E27FC236}">
                <a16:creationId xmlns:a16="http://schemas.microsoft.com/office/drawing/2014/main" id="{0626C1DA-9E39-4F32-AFB5-302A48DD8D86}"/>
              </a:ext>
            </a:extLst>
          </p:cNvPr>
          <p:cNvSpPr/>
          <p:nvPr/>
        </p:nvSpPr>
        <p:spPr>
          <a:xfrm>
            <a:off x="1519934" y="4291406"/>
            <a:ext cx="2144342" cy="2233213"/>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Feminino</a:t>
            </a:r>
          </a:p>
          <a:p>
            <a:endParaRPr lang="pt-PT" b="1" dirty="0"/>
          </a:p>
          <a:p>
            <a:r>
              <a:rPr lang="pt-PT" b="1" dirty="0"/>
              <a:t>Porte: </a:t>
            </a:r>
            <a:r>
              <a:rPr lang="pt-PT" dirty="0"/>
              <a:t>Pequeno</a:t>
            </a:r>
          </a:p>
          <a:p>
            <a:endParaRPr lang="pt-PT" dirty="0"/>
          </a:p>
          <a:p>
            <a:r>
              <a:rPr lang="pt-PT" b="1" dirty="0"/>
              <a:t>Idade: </a:t>
            </a:r>
            <a:r>
              <a:rPr lang="pt-PT" dirty="0"/>
              <a:t>Adulto</a:t>
            </a:r>
          </a:p>
          <a:p>
            <a:r>
              <a:rPr lang="pt-PT" b="1" dirty="0"/>
              <a:t>         (</a:t>
            </a:r>
            <a:r>
              <a:rPr lang="pt-PT" dirty="0"/>
              <a:t>≈ 4 anos)</a:t>
            </a:r>
          </a:p>
          <a:p>
            <a:endParaRPr lang="pt-PT" dirty="0"/>
          </a:p>
        </p:txBody>
      </p:sp>
      <p:sp>
        <p:nvSpPr>
          <p:cNvPr id="8" name="Retângulo: Cantos Arredondados 7">
            <a:extLst>
              <a:ext uri="{FF2B5EF4-FFF2-40B4-BE49-F238E27FC236}">
                <a16:creationId xmlns:a16="http://schemas.microsoft.com/office/drawing/2014/main" id="{4C292D70-23C1-4D07-BC69-D60736304CDA}"/>
              </a:ext>
            </a:extLst>
          </p:cNvPr>
          <p:cNvSpPr/>
          <p:nvPr/>
        </p:nvSpPr>
        <p:spPr>
          <a:xfrm>
            <a:off x="8527724" y="3860801"/>
            <a:ext cx="2144342" cy="2663818"/>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Gato Comum Europeu</a:t>
            </a:r>
          </a:p>
          <a:p>
            <a:endParaRPr lang="pt-PT" dirty="0"/>
          </a:p>
          <a:p>
            <a:r>
              <a:rPr lang="pt-PT" b="1" dirty="0"/>
              <a:t>Cor:</a:t>
            </a:r>
            <a:r>
              <a:rPr lang="pt-PT" dirty="0"/>
              <a:t> Cinzento tigrado e branco</a:t>
            </a:r>
          </a:p>
          <a:p>
            <a:endParaRPr lang="pt-PT" dirty="0"/>
          </a:p>
          <a:p>
            <a:r>
              <a:rPr lang="pt-PT" b="1" dirty="0"/>
              <a:t>Pelagem: </a:t>
            </a:r>
            <a:r>
              <a:rPr lang="pt-PT" dirty="0"/>
              <a:t>Curta e lisa</a:t>
            </a:r>
          </a:p>
          <a:p>
            <a:endParaRPr lang="pt-PT" dirty="0"/>
          </a:p>
        </p:txBody>
      </p:sp>
    </p:spTree>
    <p:extLst>
      <p:ext uri="{BB962C8B-B14F-4D97-AF65-F5344CB8AC3E}">
        <p14:creationId xmlns:p14="http://schemas.microsoft.com/office/powerpoint/2010/main" val="3376148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21930A-BA53-40D4-B13B-C473BA4C63A4}"/>
              </a:ext>
            </a:extLst>
          </p:cNvPr>
          <p:cNvSpPr>
            <a:spLocks noGrp="1"/>
          </p:cNvSpPr>
          <p:nvPr>
            <p:ph type="title"/>
          </p:nvPr>
        </p:nvSpPr>
        <p:spPr>
          <a:xfrm>
            <a:off x="2116834" y="693756"/>
            <a:ext cx="7958331" cy="1077229"/>
          </a:xfrm>
        </p:spPr>
        <p:txBody>
          <a:bodyPr/>
          <a:lstStyle/>
          <a:p>
            <a:pPr algn="ctr"/>
            <a:r>
              <a:rPr lang="pt-PT" b="1" dirty="0">
                <a:latin typeface="Arial Rounded MT Bold" panose="020F0704030504030204" pitchFamily="34" charset="0"/>
              </a:rPr>
              <a:t>Lince</a:t>
            </a:r>
          </a:p>
        </p:txBody>
      </p:sp>
      <p:pic>
        <p:nvPicPr>
          <p:cNvPr id="5" name="Marcador de Posição de Conteúdo 4">
            <a:extLst>
              <a:ext uri="{FF2B5EF4-FFF2-40B4-BE49-F238E27FC236}">
                <a16:creationId xmlns:a16="http://schemas.microsoft.com/office/drawing/2014/main" id="{5703182D-DB76-444D-A19C-8C72A3FDB2F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8396" t="17911" r="22042" b="13039"/>
          <a:stretch/>
        </p:blipFill>
        <p:spPr>
          <a:xfrm rot="5400000">
            <a:off x="4631373" y="1898650"/>
            <a:ext cx="2929254" cy="3060700"/>
          </a:xfrm>
        </p:spPr>
      </p:pic>
      <p:sp>
        <p:nvSpPr>
          <p:cNvPr id="6" name="Retângulo: Cantos Arredondados 5">
            <a:extLst>
              <a:ext uri="{FF2B5EF4-FFF2-40B4-BE49-F238E27FC236}">
                <a16:creationId xmlns:a16="http://schemas.microsoft.com/office/drawing/2014/main" id="{7D1BC291-260D-4AC3-B70C-03BB6AC7A6B1}"/>
              </a:ext>
            </a:extLst>
          </p:cNvPr>
          <p:cNvSpPr/>
          <p:nvPr/>
        </p:nvSpPr>
        <p:spPr>
          <a:xfrm>
            <a:off x="1287384" y="4317958"/>
            <a:ext cx="2300366"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Pequeno</a:t>
            </a:r>
          </a:p>
          <a:p>
            <a:endParaRPr lang="pt-PT" dirty="0"/>
          </a:p>
          <a:p>
            <a:r>
              <a:rPr lang="pt-PT" b="1" dirty="0"/>
              <a:t>Idade: </a:t>
            </a:r>
            <a:r>
              <a:rPr lang="pt-PT" dirty="0"/>
              <a:t>Adulto</a:t>
            </a:r>
          </a:p>
          <a:p>
            <a:r>
              <a:rPr lang="pt-PT" b="1" dirty="0"/>
              <a:t>         (</a:t>
            </a:r>
            <a:r>
              <a:rPr lang="pt-PT" dirty="0"/>
              <a:t>≈ 1 ano)</a:t>
            </a:r>
          </a:p>
          <a:p>
            <a:endParaRPr lang="pt-PT" dirty="0"/>
          </a:p>
        </p:txBody>
      </p:sp>
      <p:sp>
        <p:nvSpPr>
          <p:cNvPr id="7" name="Retângulo: Cantos Arredondados 6">
            <a:extLst>
              <a:ext uri="{FF2B5EF4-FFF2-40B4-BE49-F238E27FC236}">
                <a16:creationId xmlns:a16="http://schemas.microsoft.com/office/drawing/2014/main" id="{97C6DCC2-D9C7-4763-A7CD-FFFF89203AB1}"/>
              </a:ext>
            </a:extLst>
          </p:cNvPr>
          <p:cNvSpPr/>
          <p:nvPr/>
        </p:nvSpPr>
        <p:spPr>
          <a:xfrm>
            <a:off x="8604250" y="4152901"/>
            <a:ext cx="2144342" cy="2398270"/>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Gato Comum Europeu</a:t>
            </a:r>
          </a:p>
          <a:p>
            <a:endParaRPr lang="pt-PT" dirty="0"/>
          </a:p>
          <a:p>
            <a:r>
              <a:rPr lang="pt-PT" b="1" dirty="0"/>
              <a:t>Cor:</a:t>
            </a:r>
            <a:r>
              <a:rPr lang="pt-PT" dirty="0"/>
              <a:t> Pardo</a:t>
            </a:r>
          </a:p>
          <a:p>
            <a:endParaRPr lang="pt-PT" dirty="0"/>
          </a:p>
          <a:p>
            <a:r>
              <a:rPr lang="pt-PT" b="1" dirty="0"/>
              <a:t>Pelagem: </a:t>
            </a:r>
            <a:r>
              <a:rPr lang="pt-PT" dirty="0"/>
              <a:t>Curta e lisa</a:t>
            </a:r>
          </a:p>
          <a:p>
            <a:endParaRPr lang="pt-PT" dirty="0"/>
          </a:p>
        </p:txBody>
      </p:sp>
    </p:spTree>
    <p:extLst>
      <p:ext uri="{BB962C8B-B14F-4D97-AF65-F5344CB8AC3E}">
        <p14:creationId xmlns:p14="http://schemas.microsoft.com/office/powerpoint/2010/main" val="1379990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8F3965-F7C9-48F6-8603-410611939D8C}"/>
              </a:ext>
            </a:extLst>
          </p:cNvPr>
          <p:cNvSpPr>
            <a:spLocks noGrp="1"/>
          </p:cNvSpPr>
          <p:nvPr>
            <p:ph type="title"/>
          </p:nvPr>
        </p:nvSpPr>
        <p:spPr>
          <a:xfrm>
            <a:off x="2116834" y="731856"/>
            <a:ext cx="7958331" cy="1077229"/>
          </a:xfrm>
        </p:spPr>
        <p:txBody>
          <a:bodyPr/>
          <a:lstStyle/>
          <a:p>
            <a:pPr algn="ctr"/>
            <a:r>
              <a:rPr lang="pt-PT" b="1" dirty="0"/>
              <a:t>Tareco</a:t>
            </a:r>
          </a:p>
        </p:txBody>
      </p:sp>
      <p:sp>
        <p:nvSpPr>
          <p:cNvPr id="6" name="Retângulo: Cantos Arredondados 5">
            <a:extLst>
              <a:ext uri="{FF2B5EF4-FFF2-40B4-BE49-F238E27FC236}">
                <a16:creationId xmlns:a16="http://schemas.microsoft.com/office/drawing/2014/main" id="{95E59D55-B0EC-4CAF-A8A3-23DE80879A7A}"/>
              </a:ext>
            </a:extLst>
          </p:cNvPr>
          <p:cNvSpPr/>
          <p:nvPr/>
        </p:nvSpPr>
        <p:spPr>
          <a:xfrm>
            <a:off x="1642983" y="4317958"/>
            <a:ext cx="2300366"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Pequeno</a:t>
            </a:r>
          </a:p>
          <a:p>
            <a:endParaRPr lang="pt-PT" dirty="0"/>
          </a:p>
          <a:p>
            <a:r>
              <a:rPr lang="pt-PT" b="1" dirty="0"/>
              <a:t>Idade: </a:t>
            </a:r>
            <a:r>
              <a:rPr lang="pt-PT" dirty="0"/>
              <a:t>Adulto</a:t>
            </a:r>
          </a:p>
          <a:p>
            <a:r>
              <a:rPr lang="pt-PT" b="1" dirty="0"/>
              <a:t>         (</a:t>
            </a:r>
            <a:r>
              <a:rPr lang="pt-PT" dirty="0"/>
              <a:t>≈ 1 ano)</a:t>
            </a:r>
          </a:p>
          <a:p>
            <a:endParaRPr lang="pt-PT" dirty="0"/>
          </a:p>
        </p:txBody>
      </p:sp>
      <p:sp>
        <p:nvSpPr>
          <p:cNvPr id="7" name="Retângulo: Cantos Arredondados 6">
            <a:extLst>
              <a:ext uri="{FF2B5EF4-FFF2-40B4-BE49-F238E27FC236}">
                <a16:creationId xmlns:a16="http://schemas.microsoft.com/office/drawing/2014/main" id="{45CFE816-71CC-4EBC-BC9D-F1492AB8591B}"/>
              </a:ext>
            </a:extLst>
          </p:cNvPr>
          <p:cNvSpPr/>
          <p:nvPr/>
        </p:nvSpPr>
        <p:spPr>
          <a:xfrm>
            <a:off x="8248650" y="3949700"/>
            <a:ext cx="2144342" cy="2601471"/>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Gato Comum Europeu</a:t>
            </a:r>
          </a:p>
          <a:p>
            <a:endParaRPr lang="pt-PT" dirty="0"/>
          </a:p>
          <a:p>
            <a:r>
              <a:rPr lang="pt-PT" b="1" dirty="0"/>
              <a:t>Cor:</a:t>
            </a:r>
            <a:r>
              <a:rPr lang="pt-PT" dirty="0"/>
              <a:t> Preto e branco</a:t>
            </a:r>
          </a:p>
          <a:p>
            <a:endParaRPr lang="pt-PT" dirty="0"/>
          </a:p>
          <a:p>
            <a:r>
              <a:rPr lang="pt-PT" b="1" dirty="0"/>
              <a:t>Pelagem: </a:t>
            </a:r>
            <a:r>
              <a:rPr lang="pt-PT" dirty="0"/>
              <a:t>Curta e lisa</a:t>
            </a:r>
          </a:p>
          <a:p>
            <a:endParaRPr lang="pt-PT" dirty="0"/>
          </a:p>
        </p:txBody>
      </p:sp>
      <p:pic>
        <p:nvPicPr>
          <p:cNvPr id="9" name="Marcador de Posição de Conteúdo 8">
            <a:extLst>
              <a:ext uri="{FF2B5EF4-FFF2-40B4-BE49-F238E27FC236}">
                <a16:creationId xmlns:a16="http://schemas.microsoft.com/office/drawing/2014/main" id="{22EF385D-5371-40AF-B145-2E51A88C97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181" t="31001" r="24461" b="25043"/>
          <a:stretch/>
        </p:blipFill>
        <p:spPr>
          <a:xfrm>
            <a:off x="4051348" y="2063331"/>
            <a:ext cx="4089303" cy="2731338"/>
          </a:xfrm>
        </p:spPr>
      </p:pic>
    </p:spTree>
    <p:extLst>
      <p:ext uri="{BB962C8B-B14F-4D97-AF65-F5344CB8AC3E}">
        <p14:creationId xmlns:p14="http://schemas.microsoft.com/office/powerpoint/2010/main" val="2537183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931244-0C9C-46C6-B757-A18C6F99D820}"/>
              </a:ext>
            </a:extLst>
          </p:cNvPr>
          <p:cNvSpPr>
            <a:spLocks noGrp="1"/>
          </p:cNvSpPr>
          <p:nvPr>
            <p:ph type="title"/>
          </p:nvPr>
        </p:nvSpPr>
        <p:spPr>
          <a:xfrm>
            <a:off x="2116834" y="744556"/>
            <a:ext cx="7958331" cy="1077229"/>
          </a:xfrm>
        </p:spPr>
        <p:txBody>
          <a:bodyPr/>
          <a:lstStyle/>
          <a:p>
            <a:pPr algn="ctr"/>
            <a:r>
              <a:rPr lang="pt-PT" b="1" dirty="0" err="1"/>
              <a:t>Zippy</a:t>
            </a:r>
            <a:endParaRPr lang="pt-PT" b="1" dirty="0"/>
          </a:p>
        </p:txBody>
      </p:sp>
      <p:sp>
        <p:nvSpPr>
          <p:cNvPr id="6" name="Retângulo: Cantos Arredondados 5">
            <a:extLst>
              <a:ext uri="{FF2B5EF4-FFF2-40B4-BE49-F238E27FC236}">
                <a16:creationId xmlns:a16="http://schemas.microsoft.com/office/drawing/2014/main" id="{2ACCAB2D-87B2-4A30-B29C-89C5FC121C69}"/>
              </a:ext>
            </a:extLst>
          </p:cNvPr>
          <p:cNvSpPr/>
          <p:nvPr/>
        </p:nvSpPr>
        <p:spPr>
          <a:xfrm>
            <a:off x="1287384" y="4317958"/>
            <a:ext cx="2300366" cy="2233213"/>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Sexo:</a:t>
            </a:r>
            <a:r>
              <a:rPr lang="pt-PT" dirty="0"/>
              <a:t> Masculino</a:t>
            </a:r>
          </a:p>
          <a:p>
            <a:endParaRPr lang="pt-PT" b="1" dirty="0"/>
          </a:p>
          <a:p>
            <a:r>
              <a:rPr lang="pt-PT" b="1" dirty="0"/>
              <a:t>Porte:</a:t>
            </a:r>
            <a:r>
              <a:rPr lang="pt-PT" dirty="0"/>
              <a:t> Pequeno</a:t>
            </a:r>
          </a:p>
          <a:p>
            <a:endParaRPr lang="pt-PT" dirty="0"/>
          </a:p>
          <a:p>
            <a:r>
              <a:rPr lang="pt-PT" b="1" dirty="0"/>
              <a:t>Idade: </a:t>
            </a:r>
            <a:r>
              <a:rPr lang="pt-PT" dirty="0"/>
              <a:t>Adulto</a:t>
            </a:r>
          </a:p>
          <a:p>
            <a:r>
              <a:rPr lang="pt-PT" b="1" dirty="0"/>
              <a:t>         (</a:t>
            </a:r>
            <a:r>
              <a:rPr lang="pt-PT" dirty="0"/>
              <a:t>≈ 1 ano)</a:t>
            </a:r>
          </a:p>
          <a:p>
            <a:endParaRPr lang="pt-PT" dirty="0"/>
          </a:p>
        </p:txBody>
      </p:sp>
      <p:sp>
        <p:nvSpPr>
          <p:cNvPr id="7" name="Retângulo: Cantos Arredondados 6">
            <a:extLst>
              <a:ext uri="{FF2B5EF4-FFF2-40B4-BE49-F238E27FC236}">
                <a16:creationId xmlns:a16="http://schemas.microsoft.com/office/drawing/2014/main" id="{367F197C-7106-49DE-BB0F-67DADF6F1172}"/>
              </a:ext>
            </a:extLst>
          </p:cNvPr>
          <p:cNvSpPr/>
          <p:nvPr/>
        </p:nvSpPr>
        <p:spPr>
          <a:xfrm>
            <a:off x="8604250" y="3949700"/>
            <a:ext cx="2144342" cy="2601471"/>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b="1" dirty="0"/>
              <a:t>Raça:</a:t>
            </a:r>
            <a:r>
              <a:rPr lang="pt-PT" dirty="0"/>
              <a:t> Gato Comum Europeu</a:t>
            </a:r>
          </a:p>
          <a:p>
            <a:endParaRPr lang="pt-PT" dirty="0"/>
          </a:p>
          <a:p>
            <a:r>
              <a:rPr lang="pt-PT" b="1" dirty="0"/>
              <a:t>Cor:</a:t>
            </a:r>
            <a:r>
              <a:rPr lang="pt-PT" dirty="0"/>
              <a:t> Creme e branco</a:t>
            </a:r>
          </a:p>
          <a:p>
            <a:endParaRPr lang="pt-PT" dirty="0"/>
          </a:p>
          <a:p>
            <a:r>
              <a:rPr lang="pt-PT" b="1" dirty="0"/>
              <a:t>Pelagem: </a:t>
            </a:r>
            <a:r>
              <a:rPr lang="pt-PT" dirty="0"/>
              <a:t>Curta e lisa</a:t>
            </a:r>
          </a:p>
          <a:p>
            <a:endParaRPr lang="pt-PT" dirty="0"/>
          </a:p>
        </p:txBody>
      </p:sp>
      <p:pic>
        <p:nvPicPr>
          <p:cNvPr id="9" name="Marcador de Posição de Conteúdo 8">
            <a:extLst>
              <a:ext uri="{FF2B5EF4-FFF2-40B4-BE49-F238E27FC236}">
                <a16:creationId xmlns:a16="http://schemas.microsoft.com/office/drawing/2014/main" id="{AB49CC6F-BB5D-4E23-858A-22358E3F082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34" t="2494" r="10735" b="22193"/>
          <a:stretch/>
        </p:blipFill>
        <p:spPr>
          <a:xfrm>
            <a:off x="3858972" y="1987061"/>
            <a:ext cx="4474053" cy="2883877"/>
          </a:xfrm>
        </p:spPr>
      </p:pic>
    </p:spTree>
    <p:extLst>
      <p:ext uri="{BB962C8B-B14F-4D97-AF65-F5344CB8AC3E}">
        <p14:creationId xmlns:p14="http://schemas.microsoft.com/office/powerpoint/2010/main" val="878438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C2668-33FD-4AA5-B5C2-9552285ECD40}"/>
              </a:ext>
            </a:extLst>
          </p:cNvPr>
          <p:cNvSpPr>
            <a:spLocks noGrp="1"/>
          </p:cNvSpPr>
          <p:nvPr>
            <p:ph type="title"/>
          </p:nvPr>
        </p:nvSpPr>
        <p:spPr>
          <a:xfrm>
            <a:off x="2484808" y="808056"/>
            <a:ext cx="7958331" cy="1077229"/>
          </a:xfrm>
        </p:spPr>
        <p:txBody>
          <a:bodyPr>
            <a:normAutofit fontScale="90000"/>
          </a:bodyPr>
          <a:lstStyle/>
          <a:p>
            <a:pPr algn="ctr"/>
            <a:r>
              <a:rPr lang="pt-PT" sz="3200" b="1" dirty="0"/>
              <a:t>Quais os passos necessários para a adoção de um novo animal de companhia?</a:t>
            </a:r>
            <a:endParaRPr lang="pt-PT" dirty="0"/>
          </a:p>
        </p:txBody>
      </p:sp>
      <p:sp>
        <p:nvSpPr>
          <p:cNvPr id="3" name="Marcador de Posição de Conteúdo 2">
            <a:extLst>
              <a:ext uri="{FF2B5EF4-FFF2-40B4-BE49-F238E27FC236}">
                <a16:creationId xmlns:a16="http://schemas.microsoft.com/office/drawing/2014/main" id="{558C66C2-7161-460F-97E4-204B4C49FA8C}"/>
              </a:ext>
            </a:extLst>
          </p:cNvPr>
          <p:cNvSpPr>
            <a:spLocks noGrp="1"/>
          </p:cNvSpPr>
          <p:nvPr>
            <p:ph idx="1"/>
          </p:nvPr>
        </p:nvSpPr>
        <p:spPr/>
        <p:txBody>
          <a:bodyPr>
            <a:normAutofit fontScale="92500" lnSpcReduction="10000"/>
          </a:bodyPr>
          <a:lstStyle/>
          <a:p>
            <a:pPr algn="just"/>
            <a:r>
              <a:rPr lang="pt-PT" b="1" dirty="0">
                <a:solidFill>
                  <a:schemeClr val="accent2">
                    <a:lumMod val="60000"/>
                    <a:lumOff val="40000"/>
                  </a:schemeClr>
                </a:solidFill>
              </a:rPr>
              <a:t>3º passo</a:t>
            </a:r>
            <a:r>
              <a:rPr lang="pt-PT" dirty="0"/>
              <a:t>: Após o animal estar apto para adoção haverá lugar ao  preenchimento do documento “Termo de Responsabilidade” e respetiva assinatura. </a:t>
            </a:r>
          </a:p>
          <a:p>
            <a:pPr marL="6160" indent="0" algn="just">
              <a:buNone/>
            </a:pPr>
            <a:r>
              <a:rPr lang="pt-PT" dirty="0"/>
              <a:t>(Pode preencher o documento através da seguinte hiperligação: </a:t>
            </a:r>
            <a:r>
              <a:rPr lang="pt-PT" dirty="0">
                <a:hlinkClick r:id="rId2" action="ppaction://hlinkfile"/>
              </a:rPr>
              <a:t>..\Documentos adoções\Termo de responsabilidade adoção.docx</a:t>
            </a:r>
            <a:r>
              <a:rPr lang="pt-PT" dirty="0"/>
              <a:t>)</a:t>
            </a:r>
          </a:p>
          <a:p>
            <a:pPr marL="6160" indent="0" algn="just">
              <a:buNone/>
            </a:pPr>
            <a:endParaRPr lang="pt-PT" b="1" dirty="0">
              <a:solidFill>
                <a:schemeClr val="accent1">
                  <a:lumMod val="40000"/>
                  <a:lumOff val="60000"/>
                </a:schemeClr>
              </a:solidFill>
            </a:endParaRPr>
          </a:p>
          <a:p>
            <a:pPr algn="just"/>
            <a:r>
              <a:rPr lang="pt-PT" b="1" dirty="0">
                <a:solidFill>
                  <a:schemeClr val="accent1">
                    <a:lumMod val="40000"/>
                    <a:lumOff val="60000"/>
                  </a:schemeClr>
                </a:solidFill>
              </a:rPr>
              <a:t>4º passo</a:t>
            </a:r>
            <a:r>
              <a:rPr lang="pt-PT" dirty="0"/>
              <a:t>: Assinatura de documento de Transmissão de Titularidade.</a:t>
            </a:r>
          </a:p>
          <a:p>
            <a:pPr algn="just"/>
            <a:endParaRPr lang="pt-PT" dirty="0"/>
          </a:p>
          <a:p>
            <a:pPr algn="just"/>
            <a:r>
              <a:rPr lang="pt-PT" b="1" dirty="0">
                <a:solidFill>
                  <a:schemeClr val="accent1">
                    <a:lumMod val="40000"/>
                    <a:lumOff val="60000"/>
                  </a:schemeClr>
                </a:solidFill>
              </a:rPr>
              <a:t>5º passo</a:t>
            </a:r>
            <a:r>
              <a:rPr lang="pt-PT" dirty="0"/>
              <a:t>: Levar o seu novo animal de companhia para casa.</a:t>
            </a:r>
          </a:p>
        </p:txBody>
      </p:sp>
    </p:spTree>
    <p:extLst>
      <p:ext uri="{BB962C8B-B14F-4D97-AF65-F5344CB8AC3E}">
        <p14:creationId xmlns:p14="http://schemas.microsoft.com/office/powerpoint/2010/main" val="293433107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638D8D-6ACB-415D-A883-9BC6A1B691CA}"/>
              </a:ext>
            </a:extLst>
          </p:cNvPr>
          <p:cNvSpPr>
            <a:spLocks noGrp="1"/>
          </p:cNvSpPr>
          <p:nvPr>
            <p:ph type="title"/>
          </p:nvPr>
        </p:nvSpPr>
        <p:spPr/>
        <p:txBody>
          <a:bodyPr/>
          <a:lstStyle/>
          <a:p>
            <a:pPr algn="ctr"/>
            <a:r>
              <a:rPr lang="pt-PT" b="1" dirty="0"/>
              <a:t>Raças perigosas e potencialmente perigosas</a:t>
            </a:r>
          </a:p>
        </p:txBody>
      </p:sp>
      <p:pic>
        <p:nvPicPr>
          <p:cNvPr id="1030" name="Picture 6" descr="Cães perigosos | caesderacaperigosa">
            <a:extLst>
              <a:ext uri="{FF2B5EF4-FFF2-40B4-BE49-F238E27FC236}">
                <a16:creationId xmlns:a16="http://schemas.microsoft.com/office/drawing/2014/main" id="{5FF7CA38-EB5A-402C-B89D-6BCA2F4AAB4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75544" y="2228013"/>
            <a:ext cx="6440911" cy="3658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51303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6129A0-9E3F-41CD-B523-94832BA1ACCE}"/>
              </a:ext>
            </a:extLst>
          </p:cNvPr>
          <p:cNvSpPr>
            <a:spLocks noGrp="1"/>
          </p:cNvSpPr>
          <p:nvPr>
            <p:ph type="title"/>
          </p:nvPr>
        </p:nvSpPr>
        <p:spPr/>
        <p:txBody>
          <a:bodyPr/>
          <a:lstStyle/>
          <a:p>
            <a:pPr algn="ctr"/>
            <a:r>
              <a:rPr lang="pt-PT" b="1" dirty="0"/>
              <a:t>No caso de adoção de raças potencialmente perigosas</a:t>
            </a:r>
            <a:endParaRPr lang="pt-PT" dirty="0"/>
          </a:p>
        </p:txBody>
      </p:sp>
      <p:sp>
        <p:nvSpPr>
          <p:cNvPr id="3" name="Marcador de Posição de Conteúdo 2">
            <a:extLst>
              <a:ext uri="{FF2B5EF4-FFF2-40B4-BE49-F238E27FC236}">
                <a16:creationId xmlns:a16="http://schemas.microsoft.com/office/drawing/2014/main" id="{4091C10D-735C-4D99-A27D-20BFAE488095}"/>
              </a:ext>
            </a:extLst>
          </p:cNvPr>
          <p:cNvSpPr>
            <a:spLocks noGrp="1"/>
          </p:cNvSpPr>
          <p:nvPr>
            <p:ph idx="1"/>
          </p:nvPr>
        </p:nvSpPr>
        <p:spPr>
          <a:xfrm>
            <a:off x="2773599" y="2052116"/>
            <a:ext cx="7796540" cy="4488384"/>
          </a:xfrm>
        </p:spPr>
        <p:txBody>
          <a:bodyPr>
            <a:normAutofit/>
          </a:bodyPr>
          <a:lstStyle/>
          <a:p>
            <a:pPr marL="6160" indent="0">
              <a:buNone/>
            </a:pPr>
            <a:r>
              <a:rPr lang="pt-PT" b="1" dirty="0">
                <a:solidFill>
                  <a:schemeClr val="accent1">
                    <a:lumMod val="40000"/>
                    <a:lumOff val="60000"/>
                  </a:schemeClr>
                </a:solidFill>
              </a:rPr>
              <a:t>Condições legais para detenção de animais perigosos ou potencialmente perigosos:</a:t>
            </a:r>
          </a:p>
          <a:p>
            <a:pPr marL="6160" indent="0">
              <a:buNone/>
            </a:pPr>
            <a:endParaRPr lang="pt-PT" dirty="0">
              <a:solidFill>
                <a:schemeClr val="accent1">
                  <a:lumMod val="40000"/>
                  <a:lumOff val="60000"/>
                </a:schemeClr>
              </a:solidFill>
            </a:endParaRPr>
          </a:p>
          <a:p>
            <a:pPr lvl="0" algn="just"/>
            <a:r>
              <a:rPr lang="pt-PT" dirty="0"/>
              <a:t>Ser maior de 16 anos;</a:t>
            </a:r>
          </a:p>
          <a:p>
            <a:pPr lvl="0" algn="just"/>
            <a:r>
              <a:rPr lang="pt-PT" dirty="0"/>
              <a:t>Obrigatório possuir licença especial obtida anualmente na junta de freguesia da área de residência;</a:t>
            </a:r>
          </a:p>
          <a:p>
            <a:pPr lvl="0" algn="just"/>
            <a:r>
              <a:rPr lang="pt-PT" dirty="0"/>
              <a:t>Vacina antirrábica válida;</a:t>
            </a:r>
          </a:p>
          <a:p>
            <a:pPr lvl="0" algn="just"/>
            <a:r>
              <a:rPr lang="pt-PT" dirty="0"/>
              <a:t>Identificado com microchip;</a:t>
            </a:r>
          </a:p>
        </p:txBody>
      </p:sp>
    </p:spTree>
    <p:extLst>
      <p:ext uri="{BB962C8B-B14F-4D97-AF65-F5344CB8AC3E}">
        <p14:creationId xmlns:p14="http://schemas.microsoft.com/office/powerpoint/2010/main" val="488805271"/>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82E"/>
      </a:dk2>
      <a:lt2>
        <a:srgbClr val="C2F5FC"/>
      </a:lt2>
      <a:accent1>
        <a:srgbClr val="4091F3"/>
      </a:accent1>
      <a:accent2>
        <a:srgbClr val="8BBCF1"/>
      </a:accent2>
      <a:accent3>
        <a:srgbClr val="CB6A6A"/>
      </a:accent3>
      <a:accent4>
        <a:srgbClr val="C567AF"/>
      </a:accent4>
      <a:accent5>
        <a:srgbClr val="A684F9"/>
      </a:accent5>
      <a:accent6>
        <a:srgbClr val="A9ACEE"/>
      </a:accent6>
      <a:hlink>
        <a:srgbClr val="6D9CC5"/>
      </a:hlink>
      <a:folHlink>
        <a:srgbClr val="6D82A0"/>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178B2DAB-5DDE-4060-A857-D2E1CDA9250F}"/>
    </a:ext>
  </a:extLst>
</a:theme>
</file>

<file path=docProps/app.xml><?xml version="1.0" encoding="utf-8"?>
<Properties xmlns="http://schemas.openxmlformats.org/officeDocument/2006/extended-properties" xmlns:vt="http://schemas.openxmlformats.org/officeDocument/2006/docPropsVTypes">
  <Template>TM16401375[[fn=Madison]]</Template>
  <TotalTime>26543</TotalTime>
  <Words>2247</Words>
  <Application>Microsoft Office PowerPoint</Application>
  <PresentationFormat>Ecrã Panorâmico</PresentationFormat>
  <Paragraphs>654</Paragraphs>
  <Slides>63</Slides>
  <Notes>0</Notes>
  <HiddenSlides>0</HiddenSlides>
  <MMClips>0</MMClips>
  <ScaleCrop>false</ScaleCrop>
  <HeadingPairs>
    <vt:vector size="6" baseType="variant">
      <vt:variant>
        <vt:lpstr>Tipos de letra usados</vt:lpstr>
      </vt:variant>
      <vt:variant>
        <vt:i4>6</vt:i4>
      </vt:variant>
      <vt:variant>
        <vt:lpstr>Tema</vt:lpstr>
      </vt:variant>
      <vt:variant>
        <vt:i4>1</vt:i4>
      </vt:variant>
      <vt:variant>
        <vt:lpstr>Títulos dos diapositivos</vt:lpstr>
      </vt:variant>
      <vt:variant>
        <vt:i4>63</vt:i4>
      </vt:variant>
    </vt:vector>
  </HeadingPairs>
  <TitlesOfParts>
    <vt:vector size="70" baseType="lpstr">
      <vt:lpstr>Arial</vt:lpstr>
      <vt:lpstr>Arial Black</vt:lpstr>
      <vt:lpstr>Arial Rounded MT Bold</vt:lpstr>
      <vt:lpstr>MS Shell Dlg 2</vt:lpstr>
      <vt:lpstr>Wingdings</vt:lpstr>
      <vt:lpstr>Wingdings 3</vt:lpstr>
      <vt:lpstr>Madison</vt:lpstr>
      <vt:lpstr>CROAC  do Município de Elvas</vt:lpstr>
      <vt:lpstr>CROAC de Elvas</vt:lpstr>
      <vt:lpstr>CROAC de Elvas</vt:lpstr>
      <vt:lpstr>Obrigações legais </vt:lpstr>
      <vt:lpstr>Info. CROAC de Elvas</vt:lpstr>
      <vt:lpstr>Quais os passos necessários para a adoção de um novo animal de companhia?</vt:lpstr>
      <vt:lpstr>Quais os passos necessários para a adoção de um novo animal de companhia?</vt:lpstr>
      <vt:lpstr>Raças perigosas e potencialmente perigosas</vt:lpstr>
      <vt:lpstr>No caso de adoção de raças potencialmente perigosas</vt:lpstr>
      <vt:lpstr>No caso de adoção de raças potencialmente perigosas</vt:lpstr>
      <vt:lpstr>No caso de adoção de raças potencialmente perigosas</vt:lpstr>
      <vt:lpstr>No caso de adoção de raças potencialmente perigosas</vt:lpstr>
      <vt:lpstr>Apresentação do PowerPoint</vt:lpstr>
      <vt:lpstr>Eunice</vt:lpstr>
      <vt:lpstr>Lili</vt:lpstr>
      <vt:lpstr>Tobias </vt:lpstr>
      <vt:lpstr>Mariazinha</vt:lpstr>
      <vt:lpstr>Emma</vt:lpstr>
      <vt:lpstr>Gui</vt:lpstr>
      <vt:lpstr>Amélia</vt:lpstr>
      <vt:lpstr>Rita</vt:lpstr>
      <vt:lpstr>Abelinho</vt:lpstr>
      <vt:lpstr>Luna</vt:lpstr>
      <vt:lpstr>Pedro</vt:lpstr>
      <vt:lpstr>Black</vt:lpstr>
      <vt:lpstr>Castanhinho  </vt:lpstr>
      <vt:lpstr>Catita</vt:lpstr>
      <vt:lpstr>Pandora</vt:lpstr>
      <vt:lpstr>Pisteira</vt:lpstr>
      <vt:lpstr>Nina</vt:lpstr>
      <vt:lpstr>Nacho</vt:lpstr>
      <vt:lpstr>Diana</vt:lpstr>
      <vt:lpstr>Negrita</vt:lpstr>
      <vt:lpstr>Thor</vt:lpstr>
      <vt:lpstr>Kira</vt:lpstr>
      <vt:lpstr>Nini </vt:lpstr>
      <vt:lpstr>Faísca </vt:lpstr>
      <vt:lpstr>Benny </vt:lpstr>
      <vt:lpstr>Lion</vt:lpstr>
      <vt:lpstr>Lista</vt:lpstr>
      <vt:lpstr>Molly</vt:lpstr>
      <vt:lpstr>Zelda </vt:lpstr>
      <vt:lpstr>Kiki </vt:lpstr>
      <vt:lpstr>Sky</vt:lpstr>
      <vt:lpstr>Amora</vt:lpstr>
      <vt:lpstr>Bonny </vt:lpstr>
      <vt:lpstr>Torrada</vt:lpstr>
      <vt:lpstr>Rob</vt:lpstr>
      <vt:lpstr>Pepa</vt:lpstr>
      <vt:lpstr>Pixel</vt:lpstr>
      <vt:lpstr>Roxy</vt:lpstr>
      <vt:lpstr>Chocolate</vt:lpstr>
      <vt:lpstr>Zeus</vt:lpstr>
      <vt:lpstr>Juno</vt:lpstr>
      <vt:lpstr>Cacau</vt:lpstr>
      <vt:lpstr>Sasha</vt:lpstr>
      <vt:lpstr>Zoe </vt:lpstr>
      <vt:lpstr>Kiko</vt:lpstr>
      <vt:lpstr>Gatos disponíveis para adoção  </vt:lpstr>
      <vt:lpstr>Mia </vt:lpstr>
      <vt:lpstr>Lince</vt:lpstr>
      <vt:lpstr>Tareco</vt:lpstr>
      <vt:lpstr>Zippy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Nuno Fernandes</dc:creator>
  <cp:lastModifiedBy>Nuno Fernandes</cp:lastModifiedBy>
  <cp:revision>430</cp:revision>
  <cp:lastPrinted>2023-06-01T11:53:15Z</cp:lastPrinted>
  <dcterms:created xsi:type="dcterms:W3CDTF">2023-02-27T08:55:29Z</dcterms:created>
  <dcterms:modified xsi:type="dcterms:W3CDTF">2024-03-21T11:52:31Z</dcterms:modified>
</cp:coreProperties>
</file>